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5"/>
  </p:notesMasterIdLst>
  <p:sldIdLst>
    <p:sldId id="279" r:id="rId5"/>
    <p:sldId id="332" r:id="rId6"/>
    <p:sldId id="274" r:id="rId7"/>
    <p:sldId id="289" r:id="rId8"/>
    <p:sldId id="368" r:id="rId9"/>
    <p:sldId id="333" r:id="rId10"/>
    <p:sldId id="373" r:id="rId11"/>
    <p:sldId id="324" r:id="rId12"/>
    <p:sldId id="362" r:id="rId13"/>
    <p:sldId id="336" r:id="rId14"/>
    <p:sldId id="372" r:id="rId15"/>
    <p:sldId id="361" r:id="rId16"/>
    <p:sldId id="325" r:id="rId17"/>
    <p:sldId id="357" r:id="rId18"/>
    <p:sldId id="353" r:id="rId19"/>
    <p:sldId id="374" r:id="rId20"/>
    <p:sldId id="375" r:id="rId21"/>
    <p:sldId id="349" r:id="rId22"/>
    <p:sldId id="335" r:id="rId23"/>
    <p:sldId id="350" r:id="rId24"/>
    <p:sldId id="376" r:id="rId25"/>
    <p:sldId id="377" r:id="rId26"/>
    <p:sldId id="378" r:id="rId27"/>
    <p:sldId id="366" r:id="rId28"/>
    <p:sldId id="371" r:id="rId29"/>
    <p:sldId id="323" r:id="rId30"/>
    <p:sldId id="328" r:id="rId31"/>
    <p:sldId id="271" r:id="rId32"/>
    <p:sldId id="341" r:id="rId33"/>
    <p:sldId id="27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é Luis Cano" initials="JLC" lastIdx="1" clrIdx="0">
    <p:extLst>
      <p:ext uri="{19B8F6BF-5375-455C-9EA6-DF929625EA0E}">
        <p15:presenceInfo xmlns:p15="http://schemas.microsoft.com/office/powerpoint/2012/main" userId="S::joseluis.cano@next-step.es::9dbd2047-fd1b-4cd9-a511-5492161547c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2773"/>
    <a:srgbClr val="E7BFE8"/>
    <a:srgbClr val="CE88CB"/>
    <a:srgbClr val="B99D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44968B-D29F-4468-A3DE-75344C7190EF}" v="1" dt="2020-09-03T13:41:28.8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51391" autoAdjust="0"/>
  </p:normalViewPr>
  <p:slideViewPr>
    <p:cSldViewPr snapToGrid="0">
      <p:cViewPr varScale="1">
        <p:scale>
          <a:sx n="33" d="100"/>
          <a:sy n="33" d="100"/>
        </p:scale>
        <p:origin x="2100" y="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39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é Luis Cano" userId="9dbd2047-fd1b-4cd9-a511-5492161547c0" providerId="ADAL" clId="{3F44968B-D29F-4468-A3DE-75344C7190EF}"/>
    <pc:docChg chg="addSld delSld modSld">
      <pc:chgData name="José Luis Cano" userId="9dbd2047-fd1b-4cd9-a511-5492161547c0" providerId="ADAL" clId="{3F44968B-D29F-4468-A3DE-75344C7190EF}" dt="2020-09-03T15:32:39.718" v="44" actId="20577"/>
      <pc:docMkLst>
        <pc:docMk/>
      </pc:docMkLst>
      <pc:sldChg chg="modSp mod modNotesTx">
        <pc:chgData name="José Luis Cano" userId="9dbd2047-fd1b-4cd9-a511-5492161547c0" providerId="ADAL" clId="{3F44968B-D29F-4468-A3DE-75344C7190EF}" dt="2020-09-03T15:32:39.718" v="44" actId="20577"/>
        <pc:sldMkLst>
          <pc:docMk/>
          <pc:sldMk cId="1652140922" sldId="328"/>
        </pc:sldMkLst>
        <pc:spChg chg="mod">
          <ac:chgData name="José Luis Cano" userId="9dbd2047-fd1b-4cd9-a511-5492161547c0" providerId="ADAL" clId="{3F44968B-D29F-4468-A3DE-75344C7190EF}" dt="2020-09-03T15:31:31.664" v="6"/>
          <ac:spMkLst>
            <pc:docMk/>
            <pc:sldMk cId="1652140922" sldId="328"/>
            <ac:spMk id="3" creationId="{BE846533-50E8-495F-87FC-005526F4702C}"/>
          </ac:spMkLst>
        </pc:spChg>
      </pc:sldChg>
      <pc:sldChg chg="modSp mod">
        <pc:chgData name="José Luis Cano" userId="9dbd2047-fd1b-4cd9-a511-5492161547c0" providerId="ADAL" clId="{3F44968B-D29F-4468-A3DE-75344C7190EF}" dt="2020-09-03T13:42:17.265" v="4" actId="20577"/>
        <pc:sldMkLst>
          <pc:docMk/>
          <pc:sldMk cId="2539143296" sldId="349"/>
        </pc:sldMkLst>
        <pc:spChg chg="mod">
          <ac:chgData name="José Luis Cano" userId="9dbd2047-fd1b-4cd9-a511-5492161547c0" providerId="ADAL" clId="{3F44968B-D29F-4468-A3DE-75344C7190EF}" dt="2020-09-03T13:42:17.265" v="4" actId="20577"/>
          <ac:spMkLst>
            <pc:docMk/>
            <pc:sldMk cId="2539143296" sldId="349"/>
            <ac:spMk id="6" creationId="{787316FB-0AF0-4F93-813D-77F72A8AAD15}"/>
          </ac:spMkLst>
        </pc:spChg>
      </pc:sldChg>
      <pc:sldChg chg="add">
        <pc:chgData name="José Luis Cano" userId="9dbd2047-fd1b-4cd9-a511-5492161547c0" providerId="ADAL" clId="{3F44968B-D29F-4468-A3DE-75344C7190EF}" dt="2020-09-03T13:41:28.824" v="0"/>
        <pc:sldMkLst>
          <pc:docMk/>
          <pc:sldMk cId="2365735370" sldId="350"/>
        </pc:sldMkLst>
      </pc:sldChg>
      <pc:sldChg chg="del">
        <pc:chgData name="José Luis Cano" userId="9dbd2047-fd1b-4cd9-a511-5492161547c0" providerId="ADAL" clId="{3F44968B-D29F-4468-A3DE-75344C7190EF}" dt="2020-09-03T13:41:51.039" v="2" actId="47"/>
        <pc:sldMkLst>
          <pc:docMk/>
          <pc:sldMk cId="2821125889" sldId="364"/>
        </pc:sldMkLst>
      </pc:sldChg>
      <pc:sldChg chg="del">
        <pc:chgData name="José Luis Cano" userId="9dbd2047-fd1b-4cd9-a511-5492161547c0" providerId="ADAL" clId="{3F44968B-D29F-4468-A3DE-75344C7190EF}" dt="2020-09-03T13:41:33.815" v="1" actId="47"/>
        <pc:sldMkLst>
          <pc:docMk/>
          <pc:sldMk cId="1440097524" sldId="365"/>
        </pc:sldMkLst>
      </pc:sldChg>
      <pc:sldChg chg="modNotesTx">
        <pc:chgData name="José Luis Cano" userId="9dbd2047-fd1b-4cd9-a511-5492161547c0" providerId="ADAL" clId="{3F44968B-D29F-4468-A3DE-75344C7190EF}" dt="2020-09-03T15:03:44.498" v="5" actId="6549"/>
        <pc:sldMkLst>
          <pc:docMk/>
          <pc:sldMk cId="3118940375" sldId="366"/>
        </pc:sldMkLst>
      </pc:sldChg>
      <pc:sldChg chg="add">
        <pc:chgData name="José Luis Cano" userId="9dbd2047-fd1b-4cd9-a511-5492161547c0" providerId="ADAL" clId="{3F44968B-D29F-4468-A3DE-75344C7190EF}" dt="2020-09-03T13:41:28.824" v="0"/>
        <pc:sldMkLst>
          <pc:docMk/>
          <pc:sldMk cId="1288526651" sldId="376"/>
        </pc:sldMkLst>
      </pc:sldChg>
      <pc:sldChg chg="add">
        <pc:chgData name="José Luis Cano" userId="9dbd2047-fd1b-4cd9-a511-5492161547c0" providerId="ADAL" clId="{3F44968B-D29F-4468-A3DE-75344C7190EF}" dt="2020-09-03T13:41:28.824" v="0"/>
        <pc:sldMkLst>
          <pc:docMk/>
          <pc:sldMk cId="832932585" sldId="377"/>
        </pc:sldMkLst>
      </pc:sldChg>
      <pc:sldChg chg="add">
        <pc:chgData name="José Luis Cano" userId="9dbd2047-fd1b-4cd9-a511-5492161547c0" providerId="ADAL" clId="{3F44968B-D29F-4468-A3DE-75344C7190EF}" dt="2020-09-03T13:41:28.824" v="0"/>
        <pc:sldMkLst>
          <pc:docMk/>
          <pc:sldMk cId="696111120" sldId="37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EF238-771A-4086-BC2A-86F3ACCCAA59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038A7-6744-4992-B939-454D2EA547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01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biusergroup.com/powerbiug/communities/community-home?CommunityKey=0c73199d-eee9-4ea8-8337-6923c09dc0ad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11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774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24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5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77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23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28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24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3200" dirty="0"/>
              <a:t>Ya tenemos disponible, hasta ahora en beta, la posibilidad de etiquetar nuestros informes en Power BI para que nuestros datos confidenciales estén perfectamente protegidos, y cualquier exportación de datos a Excel desde el servicio mantenga esta protección, evitando la fuga de información sensible </a:t>
            </a:r>
            <a:r>
              <a:rPr lang="es-ES" sz="3600" dirty="0"/>
              <a:t>fuera</a:t>
            </a:r>
            <a:r>
              <a:rPr lang="es-ES" sz="3200" dirty="0"/>
              <a:t> de la compañía.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4954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3200" dirty="0"/>
              <a:t>Ya tenemos disponible, hasta ahora en beta, la posibilidad de etiquetar nuestros informes en Power BI para que nuestros datos confidenciales estén perfectamente protegidos, y cualquier exportación de datos a Excel desde el servicio mantenga esta protección, evitando la fuga de información sensible </a:t>
            </a:r>
            <a:r>
              <a:rPr lang="es-ES" sz="3600" dirty="0"/>
              <a:t>fuera</a:t>
            </a:r>
            <a:r>
              <a:rPr lang="es-ES" sz="3200" dirty="0"/>
              <a:t> de la compañía.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190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43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4769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432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141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546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Juan Ignacio</a:t>
            </a:r>
          </a:p>
          <a:p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El acceso a la información, es un derecho fundamental de la carta de derechos humanos de las Naciones Unidas y nosotros como profesionales de las tecnologías de la información, debemos asegurarnos de que todos los usuarios puedan utilizar nuestras aplicaciones y extraer la información necesaria, con la lógica diferenciación de privilegios de seguridad. En la actualidad, distintos marcos normativos son de obligado cumplimiento en las administraciones públicas y proyectos relacionado. En esta pequeña charla haremos una breve introducción a la Accesibilidad Digital y hablaremos de algunas técnicas que podemos usar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43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071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989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88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Albacete - </a:t>
            </a:r>
            <a:r>
              <a:rPr lang="en-US" dirty="0">
                <a:hlinkClick r:id="rId3"/>
              </a:rPr>
              <a:t>https://www.pbiusergroup.com/powerbiug/communities/community-home?CommunityKey=0c73199d-eee9-4ea8-8337-6923c09dc0ad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103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4976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24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31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standing in front of a building&#10;&#10;Description automatically generated" hidden="1">
            <a:extLst>
              <a:ext uri="{FF2B5EF4-FFF2-40B4-BE49-F238E27FC236}">
                <a16:creationId xmlns:a16="http://schemas.microsoft.com/office/drawing/2014/main" id="{F37540D8-E678-45CA-921D-B3A8344E29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b="546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06EEDE7-E2AE-4320-9EEF-CD4FCA16EB3A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63656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3C95FA0E-DA9D-49C8-A7D0-F5992555FC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" b="104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BE28663E-807B-4A31-96DA-CF7E37F0A850}"/>
              </a:ext>
            </a:extLst>
          </p:cNvPr>
          <p:cNvSpPr/>
          <p:nvPr userDrawn="1"/>
        </p:nvSpPr>
        <p:spPr>
          <a:xfrm>
            <a:off x="0" y="-2"/>
            <a:ext cx="12192000" cy="2167501"/>
          </a:xfrm>
          <a:prstGeom prst="rect">
            <a:avLst/>
          </a:prstGeom>
          <a:solidFill>
            <a:srgbClr val="80B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hidden="1">
            <a:extLst>
              <a:ext uri="{FF2B5EF4-FFF2-40B4-BE49-F238E27FC236}">
                <a16:creationId xmlns:a16="http://schemas.microsoft.com/office/drawing/2014/main" id="{6CA386EF-6C63-4600-9DCC-05D3A8C968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29" y="224150"/>
            <a:ext cx="8770735" cy="1757510"/>
          </a:xfrm>
          <a:prstGeom prst="rect">
            <a:avLst/>
          </a:prstGeom>
        </p:spPr>
      </p:pic>
      <p:grpSp>
        <p:nvGrpSpPr>
          <p:cNvPr id="7" name="Group 6" hidden="1">
            <a:extLst>
              <a:ext uri="{FF2B5EF4-FFF2-40B4-BE49-F238E27FC236}">
                <a16:creationId xmlns:a16="http://schemas.microsoft.com/office/drawing/2014/main" id="{F4C785E6-0684-4C2C-A62E-3AA4A71E6302}"/>
              </a:ext>
            </a:extLst>
          </p:cNvPr>
          <p:cNvGrpSpPr/>
          <p:nvPr userDrawn="1"/>
        </p:nvGrpSpPr>
        <p:grpSpPr>
          <a:xfrm>
            <a:off x="1057444" y="2676620"/>
            <a:ext cx="5059209" cy="3732490"/>
            <a:chOff x="786925" y="2676620"/>
            <a:chExt cx="5059209" cy="37324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414543-9432-44E2-9FA5-B547089E2024}"/>
                </a:ext>
              </a:extLst>
            </p:cNvPr>
            <p:cNvSpPr txBox="1"/>
            <p:nvPr/>
          </p:nvSpPr>
          <p:spPr>
            <a:xfrm>
              <a:off x="834655" y="2676620"/>
              <a:ext cx="3827722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latin typeface="Klavika Medium Condensed" panose="020B0506040000020004" pitchFamily="34" charset="0"/>
                </a:rPr>
                <a:t>FUEL YOUR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629E54-BF38-4D1B-BBA8-D75D34FC7189}"/>
                </a:ext>
              </a:extLst>
            </p:cNvPr>
            <p:cNvSpPr txBox="1"/>
            <p:nvPr/>
          </p:nvSpPr>
          <p:spPr>
            <a:xfrm>
              <a:off x="824022" y="3371580"/>
              <a:ext cx="4072271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latin typeface="Klavika Medium Condensed" panose="020B0506040000020004" pitchFamily="34" charset="0"/>
                </a:rPr>
                <a:t>KNOWLEDGE.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11A884-0246-4C4E-A89C-8E64CF774187}"/>
                </a:ext>
              </a:extLst>
            </p:cNvPr>
            <p:cNvSpPr txBox="1"/>
            <p:nvPr/>
          </p:nvSpPr>
          <p:spPr>
            <a:xfrm>
              <a:off x="1773863" y="4293736"/>
              <a:ext cx="407227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NETWORK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F7DAE3-9B54-49FF-BFB2-8BD274411E77}"/>
                </a:ext>
              </a:extLst>
            </p:cNvPr>
            <p:cNvSpPr txBox="1"/>
            <p:nvPr/>
          </p:nvSpPr>
          <p:spPr>
            <a:xfrm>
              <a:off x="1773863" y="4982091"/>
              <a:ext cx="403328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LEARN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0AB586-DECE-4B35-8852-57D971E60A89}"/>
                </a:ext>
              </a:extLst>
            </p:cNvPr>
            <p:cNvSpPr txBox="1"/>
            <p:nvPr/>
          </p:nvSpPr>
          <p:spPr>
            <a:xfrm>
              <a:off x="1773863" y="5670446"/>
              <a:ext cx="407227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DISCOVER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510A84E-C31A-4A9B-888A-F5C5484A7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2" y="4375330"/>
              <a:ext cx="767299" cy="57547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81299F-18C1-483C-8494-92516E878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2" y="5063685"/>
              <a:ext cx="767299" cy="57547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4B13D88-9D3E-4B9D-874E-A1C864D75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925" y="5752040"/>
              <a:ext cx="767299" cy="575475"/>
            </a:xfrm>
            <a:prstGeom prst="rect">
              <a:avLst/>
            </a:prstGeom>
          </p:spPr>
        </p:pic>
      </p:grpSp>
      <p:sp>
        <p:nvSpPr>
          <p:cNvPr id="16" name="TextBox 15" hidden="1">
            <a:extLst>
              <a:ext uri="{FF2B5EF4-FFF2-40B4-BE49-F238E27FC236}">
                <a16:creationId xmlns:a16="http://schemas.microsoft.com/office/drawing/2014/main" id="{13083FC1-9A73-433C-A8A0-05A9066326C2}"/>
              </a:ext>
            </a:extLst>
          </p:cNvPr>
          <p:cNvSpPr txBox="1"/>
          <p:nvPr userDrawn="1"/>
        </p:nvSpPr>
        <p:spPr>
          <a:xfrm>
            <a:off x="7169071" y="5732000"/>
            <a:ext cx="41783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400" dirty="0">
                <a:solidFill>
                  <a:srgbClr val="80BD42"/>
                </a:solidFill>
                <a:latin typeface="Klavika Medium Condensed" panose="020B0506040000020004" pitchFamily="34" charset="0"/>
              </a:rPr>
              <a:t>CollaborateCanada.com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A7ACE8-2EDC-4CE4-A116-71BD3F72B8E4}"/>
              </a:ext>
            </a:extLst>
          </p:cNvPr>
          <p:cNvSpPr/>
          <p:nvPr userDrawn="1"/>
        </p:nvSpPr>
        <p:spPr>
          <a:xfrm>
            <a:off x="0" y="6115049"/>
            <a:ext cx="12192000" cy="742950"/>
          </a:xfrm>
          <a:prstGeom prst="rect">
            <a:avLst/>
          </a:prstGeom>
          <a:solidFill>
            <a:srgbClr val="732773"/>
          </a:solidFill>
          <a:ln w="0">
            <a:solidFill>
              <a:srgbClr val="732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CBE2F8-688E-4E15-A63A-A21372CB97DE}"/>
              </a:ext>
            </a:extLst>
          </p:cNvPr>
          <p:cNvSpPr/>
          <p:nvPr userDrawn="1"/>
        </p:nvSpPr>
        <p:spPr>
          <a:xfrm>
            <a:off x="0" y="6125418"/>
            <a:ext cx="12192000" cy="74295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solidFill>
              <a:srgbClr val="138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10C1B66-81DE-464D-A273-247863A8CA54}"/>
              </a:ext>
            </a:extLst>
          </p:cNvPr>
          <p:cNvCxnSpPr>
            <a:cxnSpLocks/>
          </p:cNvCxnSpPr>
          <p:nvPr userDrawn="1"/>
        </p:nvCxnSpPr>
        <p:spPr>
          <a:xfrm>
            <a:off x="1325918" y="3429000"/>
            <a:ext cx="450924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063B49C-3F0B-443B-A64C-02A32C1CEF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9988" y="4191245"/>
            <a:ext cx="4907676" cy="1228838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</a:t>
            </a:r>
            <a:r>
              <a:rPr lang="es-ES" noProof="0" dirty="0"/>
              <a:t>Título de sesión&gt;</a:t>
            </a:r>
          </a:p>
          <a:p>
            <a:pPr lvl="4"/>
            <a:endParaRPr lang="en-CA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0D1A4E00-B549-4F9D-B792-E1C49880AD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69988" y="5597053"/>
            <a:ext cx="4512773" cy="397947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</a:t>
            </a:r>
            <a:r>
              <a:rPr lang="es-ES" noProof="0" dirty="0"/>
              <a:t>Nombre del/la ponente&gt;</a:t>
            </a:r>
          </a:p>
          <a:p>
            <a:pPr lvl="4"/>
            <a:endParaRPr lang="en-CA" dirty="0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DD9DA512-9A23-4124-A4EE-B885F5CD5F67}"/>
              </a:ext>
            </a:extLst>
          </p:cNvPr>
          <p:cNvSpPr txBox="1">
            <a:spLocks/>
          </p:cNvSpPr>
          <p:nvPr userDrawn="1"/>
        </p:nvSpPr>
        <p:spPr>
          <a:xfrm>
            <a:off x="1262116" y="931785"/>
            <a:ext cx="4176713" cy="238125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100" dirty="0">
                <a:latin typeface="Gill Sans MT" panose="020B0502020104020203" pitchFamily="34" charset="0"/>
              </a:rPr>
              <a:t>POWER PLATFORM</a:t>
            </a:r>
          </a:p>
          <a:p>
            <a:r>
              <a:rPr lang="en-US" sz="4100" dirty="0">
                <a:latin typeface="Gill Sans MT" panose="020B0502020104020203" pitchFamily="34" charset="0"/>
              </a:rPr>
              <a:t>MADRID</a:t>
            </a:r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3099DEBE-706F-4D63-8F25-0C54EF9DC68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016" y="797918"/>
            <a:ext cx="4019048" cy="4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67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5005B1F-8328-4164-B84C-D9FD9044644F}"/>
              </a:ext>
            </a:extLst>
          </p:cNvPr>
          <p:cNvSpPr txBox="1"/>
          <p:nvPr userDrawn="1"/>
        </p:nvSpPr>
        <p:spPr>
          <a:xfrm>
            <a:off x="7365076" y="6031165"/>
            <a:ext cx="3843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1800" b="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PowerPlatformEspaña</a:t>
            </a:r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B0527BC-51B9-4ACD-B235-32ECAFB1E3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 noProof="0" dirty="0"/>
              <a:t>Demo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76214E5-0CCE-4155-A3F4-2FC8176EB4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63" y="5937556"/>
            <a:ext cx="813795" cy="85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52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A3E356C-87B5-43AA-98B0-26F9D0EC9D5C}"/>
              </a:ext>
            </a:extLst>
          </p:cNvPr>
          <p:cNvSpPr txBox="1"/>
          <p:nvPr userDrawn="1"/>
        </p:nvSpPr>
        <p:spPr>
          <a:xfrm>
            <a:off x="6658495" y="6031165"/>
            <a:ext cx="455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1800" b="0" dirty="0" err="1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PowerPlatformEspaña</a:t>
            </a:r>
            <a:endParaRPr lang="en-US" sz="1800" b="0" dirty="0">
              <a:solidFill>
                <a:srgbClr val="732773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F4B0BDC-EAC5-431F-B768-594D5BF108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s-ES" noProof="0" dirty="0"/>
              <a:t>Demo</a:t>
            </a:r>
            <a:endParaRPr lang="en-US" dirty="0"/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37A893D0-7147-4405-A9C9-D178DA21D0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10" y="5935005"/>
            <a:ext cx="817732" cy="85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77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4C5121-7410-4246-ADA3-6B8E3DB79483}"/>
              </a:ext>
            </a:extLst>
          </p:cNvPr>
          <p:cNvSpPr txBox="1"/>
          <p:nvPr userDrawn="1"/>
        </p:nvSpPr>
        <p:spPr>
          <a:xfrm>
            <a:off x="7204364" y="6031165"/>
            <a:ext cx="400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1800" b="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PowerPlatformEspaña</a:t>
            </a:r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46B731E-1E68-48AC-AD62-BD5154F504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s-ES" noProof="0" dirty="0"/>
              <a:t>Título de sección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AD2D3AB-D161-462D-99AF-D4EAD2FD49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63" y="5937556"/>
            <a:ext cx="813795" cy="85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055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7D3CDB-9FD6-4043-877D-0A148B11EB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005B1F-8328-4164-B84C-D9FD9044644F}"/>
              </a:ext>
            </a:extLst>
          </p:cNvPr>
          <p:cNvSpPr txBox="1"/>
          <p:nvPr userDrawn="1"/>
        </p:nvSpPr>
        <p:spPr>
          <a:xfrm>
            <a:off x="7305964" y="6031165"/>
            <a:ext cx="390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kern="1200" dirty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#</a:t>
            </a:r>
            <a:r>
              <a:rPr lang="en-US" sz="1800" b="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PowerPlatformEspaña</a:t>
            </a:r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EF1976-2234-4FC6-8DF8-26E5DE7F2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s-ES" noProof="0" dirty="0"/>
              <a:t>Título de sección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8FEC53C6-B8CD-4447-8DC5-7D4753866A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10" y="5935005"/>
            <a:ext cx="813795" cy="85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56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A3E356C-87B5-43AA-98B0-26F9D0EC9D5C}"/>
              </a:ext>
            </a:extLst>
          </p:cNvPr>
          <p:cNvSpPr txBox="1"/>
          <p:nvPr userDrawn="1"/>
        </p:nvSpPr>
        <p:spPr>
          <a:xfrm>
            <a:off x="7139709" y="6031165"/>
            <a:ext cx="406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1800" b="0" dirty="0" err="1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PowerPlatformEspaña</a:t>
            </a:r>
            <a:endParaRPr lang="en-US" sz="1800" b="0" dirty="0">
              <a:solidFill>
                <a:srgbClr val="732773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r>
              <a:rPr lang="es-ES" noProof="0" dirty="0"/>
              <a:t>Título de sección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BF08CCB9-211D-4151-9311-B94072E271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10" y="5935005"/>
            <a:ext cx="817732" cy="85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16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174B03-5E73-4C92-BE12-44F39CF5B33B}"/>
              </a:ext>
            </a:extLst>
          </p:cNvPr>
          <p:cNvSpPr txBox="1"/>
          <p:nvPr userDrawn="1"/>
        </p:nvSpPr>
        <p:spPr>
          <a:xfrm>
            <a:off x="7509164" y="6031165"/>
            <a:ext cx="369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1800" b="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PowerPlatformEspaña</a:t>
            </a:r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A20FBD3-9651-4541-B7B0-534852ADA6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63" y="5937556"/>
            <a:ext cx="813795" cy="85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569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FE6090F-FCC2-4008-B7D7-B941F1AAF876}"/>
              </a:ext>
            </a:extLst>
          </p:cNvPr>
          <p:cNvSpPr txBox="1"/>
          <p:nvPr userDrawn="1"/>
        </p:nvSpPr>
        <p:spPr>
          <a:xfrm>
            <a:off x="7490691" y="6031165"/>
            <a:ext cx="371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1800" b="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PowerPlatformEspaña</a:t>
            </a:r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1BEA735-DD65-4B00-95E5-5E39519798D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10" y="5935005"/>
            <a:ext cx="813795" cy="85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317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24335F-25E6-4167-85DC-DC215C1B501B}"/>
              </a:ext>
            </a:extLst>
          </p:cNvPr>
          <p:cNvSpPr txBox="1"/>
          <p:nvPr userDrawn="1"/>
        </p:nvSpPr>
        <p:spPr>
          <a:xfrm>
            <a:off x="7093527" y="6031165"/>
            <a:ext cx="411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1800" b="0" dirty="0" err="1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PowerPlatformEspaña</a:t>
            </a:r>
            <a:endParaRPr lang="en-US" sz="1800" b="0" dirty="0">
              <a:solidFill>
                <a:srgbClr val="732773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D29495-A79B-4A76-BB7B-A7E891FCBB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10" y="5935005"/>
            <a:ext cx="817732" cy="85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94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bject&#10;&#10;Description generated with very high confidence" hidden="1">
            <a:extLst>
              <a:ext uri="{FF2B5EF4-FFF2-40B4-BE49-F238E27FC236}">
                <a16:creationId xmlns:a16="http://schemas.microsoft.com/office/drawing/2014/main" id="{C47C373B-006A-4A1D-9787-B7B16330A1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2" y="1774208"/>
            <a:ext cx="10534436" cy="21119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C1D505-2A1E-494E-8EEC-964158FEDE1D}"/>
              </a:ext>
            </a:extLst>
          </p:cNvPr>
          <p:cNvSpPr txBox="1"/>
          <p:nvPr userDrawn="1"/>
        </p:nvSpPr>
        <p:spPr>
          <a:xfrm>
            <a:off x="7509164" y="6031165"/>
            <a:ext cx="369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1800" b="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PowerPlatformEspaña</a:t>
            </a:r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9DEB469-0190-45EF-A91B-07AA88523E3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63" y="5937556"/>
            <a:ext cx="813795" cy="85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299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199" y="1437954"/>
            <a:ext cx="10515601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AF94216-8228-4694-88EB-6AE34DAEBE60}"/>
              </a:ext>
            </a:extLst>
          </p:cNvPr>
          <p:cNvSpPr txBox="1"/>
          <p:nvPr userDrawn="1"/>
        </p:nvSpPr>
        <p:spPr>
          <a:xfrm>
            <a:off x="7139709" y="6031165"/>
            <a:ext cx="406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1800" b="0" dirty="0" err="1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PowerPlatformMadrid</a:t>
            </a:r>
            <a:endParaRPr lang="en-US" sz="1800" b="0" dirty="0">
              <a:solidFill>
                <a:srgbClr val="732773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D23F87EC-C469-4B8B-8168-7F56B691C9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10" y="5935005"/>
            <a:ext cx="817732" cy="85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58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standing in front of a building&#10;&#10;Description automatically generated" hidden="1">
            <a:extLst>
              <a:ext uri="{FF2B5EF4-FFF2-40B4-BE49-F238E27FC236}">
                <a16:creationId xmlns:a16="http://schemas.microsoft.com/office/drawing/2014/main" id="{F37540D8-E678-45CA-921D-B3A8344E29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b="546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06EEDE7-E2AE-4320-9EEF-CD4FCA16EB3A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63656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3C95FA0E-DA9D-49C8-A7D0-F5992555FC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" b="104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BE28663E-807B-4A31-96DA-CF7E37F0A850}"/>
              </a:ext>
            </a:extLst>
          </p:cNvPr>
          <p:cNvSpPr/>
          <p:nvPr userDrawn="1"/>
        </p:nvSpPr>
        <p:spPr>
          <a:xfrm>
            <a:off x="0" y="-2"/>
            <a:ext cx="12192000" cy="2167501"/>
          </a:xfrm>
          <a:prstGeom prst="rect">
            <a:avLst/>
          </a:prstGeom>
          <a:solidFill>
            <a:srgbClr val="80B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hidden="1">
            <a:extLst>
              <a:ext uri="{FF2B5EF4-FFF2-40B4-BE49-F238E27FC236}">
                <a16:creationId xmlns:a16="http://schemas.microsoft.com/office/drawing/2014/main" id="{6CA386EF-6C63-4600-9DCC-05D3A8C968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29" y="224150"/>
            <a:ext cx="8770735" cy="1757510"/>
          </a:xfrm>
          <a:prstGeom prst="rect">
            <a:avLst/>
          </a:prstGeom>
        </p:spPr>
      </p:pic>
      <p:grpSp>
        <p:nvGrpSpPr>
          <p:cNvPr id="7" name="Group 6" hidden="1">
            <a:extLst>
              <a:ext uri="{FF2B5EF4-FFF2-40B4-BE49-F238E27FC236}">
                <a16:creationId xmlns:a16="http://schemas.microsoft.com/office/drawing/2014/main" id="{F4C785E6-0684-4C2C-A62E-3AA4A71E6302}"/>
              </a:ext>
            </a:extLst>
          </p:cNvPr>
          <p:cNvGrpSpPr/>
          <p:nvPr userDrawn="1"/>
        </p:nvGrpSpPr>
        <p:grpSpPr>
          <a:xfrm>
            <a:off x="1057444" y="2676620"/>
            <a:ext cx="5059209" cy="3732490"/>
            <a:chOff x="786925" y="2676620"/>
            <a:chExt cx="5059209" cy="37324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414543-9432-44E2-9FA5-B547089E2024}"/>
                </a:ext>
              </a:extLst>
            </p:cNvPr>
            <p:cNvSpPr txBox="1"/>
            <p:nvPr/>
          </p:nvSpPr>
          <p:spPr>
            <a:xfrm>
              <a:off x="834655" y="2676620"/>
              <a:ext cx="3827722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latin typeface="Klavika Medium Condensed" panose="020B0506040000020004" pitchFamily="34" charset="0"/>
                </a:rPr>
                <a:t>FUEL YOUR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629E54-BF38-4D1B-BBA8-D75D34FC7189}"/>
                </a:ext>
              </a:extLst>
            </p:cNvPr>
            <p:cNvSpPr txBox="1"/>
            <p:nvPr/>
          </p:nvSpPr>
          <p:spPr>
            <a:xfrm>
              <a:off x="824022" y="3371580"/>
              <a:ext cx="4072271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latin typeface="Klavika Medium Condensed" panose="020B0506040000020004" pitchFamily="34" charset="0"/>
                </a:rPr>
                <a:t>KNOWLEDGE.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11A884-0246-4C4E-A89C-8E64CF774187}"/>
                </a:ext>
              </a:extLst>
            </p:cNvPr>
            <p:cNvSpPr txBox="1"/>
            <p:nvPr/>
          </p:nvSpPr>
          <p:spPr>
            <a:xfrm>
              <a:off x="1773863" y="4293736"/>
              <a:ext cx="407227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NETWORK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F7DAE3-9B54-49FF-BFB2-8BD274411E77}"/>
                </a:ext>
              </a:extLst>
            </p:cNvPr>
            <p:cNvSpPr txBox="1"/>
            <p:nvPr/>
          </p:nvSpPr>
          <p:spPr>
            <a:xfrm>
              <a:off x="1773863" y="4982091"/>
              <a:ext cx="403328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LEARN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0AB586-DECE-4B35-8852-57D971E60A89}"/>
                </a:ext>
              </a:extLst>
            </p:cNvPr>
            <p:cNvSpPr txBox="1"/>
            <p:nvPr/>
          </p:nvSpPr>
          <p:spPr>
            <a:xfrm>
              <a:off x="1773863" y="5670446"/>
              <a:ext cx="407227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DISCOVER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510A84E-C31A-4A9B-888A-F5C5484A7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2" y="4375330"/>
              <a:ext cx="767299" cy="57547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81299F-18C1-483C-8494-92516E878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2" y="5063685"/>
              <a:ext cx="767299" cy="57547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4B13D88-9D3E-4B9D-874E-A1C864D75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925" y="5752040"/>
              <a:ext cx="767299" cy="575475"/>
            </a:xfrm>
            <a:prstGeom prst="rect">
              <a:avLst/>
            </a:prstGeom>
          </p:spPr>
        </p:pic>
      </p:grpSp>
      <p:sp>
        <p:nvSpPr>
          <p:cNvPr id="16" name="TextBox 15" hidden="1">
            <a:extLst>
              <a:ext uri="{FF2B5EF4-FFF2-40B4-BE49-F238E27FC236}">
                <a16:creationId xmlns:a16="http://schemas.microsoft.com/office/drawing/2014/main" id="{13083FC1-9A73-433C-A8A0-05A9066326C2}"/>
              </a:ext>
            </a:extLst>
          </p:cNvPr>
          <p:cNvSpPr txBox="1"/>
          <p:nvPr userDrawn="1"/>
        </p:nvSpPr>
        <p:spPr>
          <a:xfrm>
            <a:off x="7169071" y="5732000"/>
            <a:ext cx="41783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400" dirty="0">
                <a:solidFill>
                  <a:srgbClr val="80BD42"/>
                </a:solidFill>
                <a:latin typeface="Klavika Medium Condensed" panose="020B0506040000020004" pitchFamily="34" charset="0"/>
              </a:rPr>
              <a:t>CollaborateCanada.com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A7ACE8-2EDC-4CE4-A116-71BD3F72B8E4}"/>
              </a:ext>
            </a:extLst>
          </p:cNvPr>
          <p:cNvSpPr/>
          <p:nvPr userDrawn="1"/>
        </p:nvSpPr>
        <p:spPr>
          <a:xfrm>
            <a:off x="0" y="6115049"/>
            <a:ext cx="12192000" cy="742950"/>
          </a:xfrm>
          <a:prstGeom prst="rect">
            <a:avLst/>
          </a:prstGeom>
          <a:solidFill>
            <a:srgbClr val="732773"/>
          </a:solidFill>
          <a:ln w="0">
            <a:solidFill>
              <a:srgbClr val="732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CBE2F8-688E-4E15-A63A-A21372CB97DE}"/>
              </a:ext>
            </a:extLst>
          </p:cNvPr>
          <p:cNvSpPr/>
          <p:nvPr userDrawn="1"/>
        </p:nvSpPr>
        <p:spPr>
          <a:xfrm>
            <a:off x="0" y="6125418"/>
            <a:ext cx="12192000" cy="74295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solidFill>
              <a:srgbClr val="138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10C1B66-81DE-464D-A273-247863A8CA54}"/>
              </a:ext>
            </a:extLst>
          </p:cNvPr>
          <p:cNvCxnSpPr>
            <a:cxnSpLocks/>
          </p:cNvCxnSpPr>
          <p:nvPr userDrawn="1"/>
        </p:nvCxnSpPr>
        <p:spPr>
          <a:xfrm>
            <a:off x="1325918" y="3429000"/>
            <a:ext cx="450924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063B49C-3F0B-443B-A64C-02A32C1CEF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9988" y="4191245"/>
            <a:ext cx="4907676" cy="1228838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</a:t>
            </a:r>
            <a:r>
              <a:rPr lang="es-ES" noProof="0" dirty="0"/>
              <a:t>Título de sesión&gt;</a:t>
            </a:r>
          </a:p>
          <a:p>
            <a:pPr lvl="4"/>
            <a:endParaRPr lang="en-CA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0D1A4E00-B549-4F9D-B792-E1C49880AD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69988" y="5597053"/>
            <a:ext cx="4512773" cy="397947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</a:t>
            </a:r>
            <a:r>
              <a:rPr lang="es-ES" noProof="0" dirty="0"/>
              <a:t>Nombre del/la ponente&gt;</a:t>
            </a:r>
          </a:p>
          <a:p>
            <a:pPr lvl="4"/>
            <a:endParaRPr lang="en-CA" dirty="0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DD9DA512-9A23-4124-A4EE-B885F5CD5F67}"/>
              </a:ext>
            </a:extLst>
          </p:cNvPr>
          <p:cNvSpPr txBox="1">
            <a:spLocks/>
          </p:cNvSpPr>
          <p:nvPr userDrawn="1"/>
        </p:nvSpPr>
        <p:spPr>
          <a:xfrm>
            <a:off x="1262116" y="931785"/>
            <a:ext cx="4176713" cy="238125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100" dirty="0">
                <a:latin typeface="Gill Sans MT" panose="020B0502020104020203" pitchFamily="34" charset="0"/>
              </a:rPr>
              <a:t>POWER PLATFORM</a:t>
            </a:r>
          </a:p>
          <a:p>
            <a:r>
              <a:rPr lang="en-US" sz="4100" dirty="0">
                <a:latin typeface="Gill Sans MT" panose="020B0502020104020203" pitchFamily="34" charset="0"/>
              </a:rPr>
              <a:t>ESPAÑA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973585C0-7DB3-4856-9460-835C068C95F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504" y="1201510"/>
            <a:ext cx="4458322" cy="40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56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889F2-0649-473B-BB80-13C1E8A4F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6C75D-7657-4260-BF7B-BF3B971B0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1179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495AB5-0591-4D60-895E-D3D1EED9EC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74182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9455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1BCCB-2C8B-48A3-929E-8770963C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E89DFA-D552-4217-97C2-F431D717AD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0A4BB6-3529-4BCD-96D2-81C43546C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8878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CFCCD-58CB-4AD3-B61B-80AD43C64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24D7FF-354C-48AC-87CC-349EA4892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1923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DBE494-0A75-4F85-BA08-6BEBB2D4FB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78C279-7945-4BEB-8746-D75962CAD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0454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624AC-2475-4C3E-82C6-30652F898F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noProof="0" dirty="0"/>
              <a:t>Texto en el título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882A1-7DE2-4318-B486-44ECA4D534E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s-ES" noProof="0" dirty="0"/>
              <a:t>Texto de primer nivel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6C4BA-C2F2-4885-B757-0CBD1E36A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304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6E3B8B4D-AF82-4148-89AE-74900FF973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b="5467"/>
          <a:stretch/>
        </p:blipFill>
        <p:spPr>
          <a:xfrm>
            <a:off x="-11176" y="1"/>
            <a:ext cx="12192000" cy="6858001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A8DE8C5B-F3F5-4533-BDF7-2BA293EBEE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" r="50000"/>
          <a:stretch/>
        </p:blipFill>
        <p:spPr>
          <a:xfrm>
            <a:off x="6414448" y="-1"/>
            <a:ext cx="5766376" cy="68579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1D3CE-07AE-4C94-8046-8940EC8DBB6D}"/>
              </a:ext>
            </a:extLst>
          </p:cNvPr>
          <p:cNvSpPr/>
          <p:nvPr userDrawn="1"/>
        </p:nvSpPr>
        <p:spPr>
          <a:xfrm>
            <a:off x="-11176" y="0"/>
            <a:ext cx="6425624" cy="6858000"/>
          </a:xfrm>
          <a:prstGeom prst="rect">
            <a:avLst/>
          </a:prstGeom>
          <a:solidFill>
            <a:srgbClr val="732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76F502-1970-456C-A23C-B13371545FE6}"/>
              </a:ext>
            </a:extLst>
          </p:cNvPr>
          <p:cNvSpPr txBox="1"/>
          <p:nvPr userDrawn="1"/>
        </p:nvSpPr>
        <p:spPr>
          <a:xfrm>
            <a:off x="2673717" y="6133006"/>
            <a:ext cx="3641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1800" b="1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PowerPlatformMadrid</a:t>
            </a:r>
            <a:endParaRPr lang="en-US" sz="1800" b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4793B-6555-4ED2-B5ED-08C84874D0D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300991"/>
            <a:ext cx="4587643" cy="131390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noProof="0" dirty="0"/>
              <a:t>Nombre del/la ponente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9DA8F-203A-4878-9548-861F52C6F2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40328"/>
            <a:ext cx="4928870" cy="2693324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s-ES" noProof="0" dirty="0"/>
              <a:t>Título de la sesión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351965-7EA0-4CBA-9985-9EDABEEA43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" y="5038956"/>
            <a:ext cx="1334071" cy="139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712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Intr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48518F-33D3-49EC-8113-D8C621711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6811620" y="0"/>
            <a:ext cx="5379415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E8AEF51-F89E-4E34-997D-1CCC5B91B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412" y="1204118"/>
            <a:ext cx="5378450" cy="1884363"/>
          </a:xfrm>
        </p:spPr>
        <p:txBody>
          <a:bodyPr anchor="t">
            <a:noAutofit/>
          </a:bodyPr>
          <a:lstStyle>
            <a:lvl1pPr>
              <a:defRPr sz="5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s-ES" noProof="0" dirty="0"/>
              <a:t>Datos de presentador(a)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147BC5EC-9BCC-4DB8-9927-D8FB56A7E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6722" y="3403600"/>
            <a:ext cx="5378795" cy="3021263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r>
              <a:rPr lang="es-ES" noProof="0" dirty="0"/>
              <a:t>Datos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2D1139AF-434E-4AA0-A54B-27EC1CCAEEDE}"/>
              </a:ext>
            </a:extLst>
          </p:cNvPr>
          <p:cNvSpPr txBox="1"/>
          <p:nvPr userDrawn="1"/>
        </p:nvSpPr>
        <p:spPr>
          <a:xfrm>
            <a:off x="2148965" y="6488668"/>
            <a:ext cx="406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1800" b="0" dirty="0" err="1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PowerPlatformMadrid</a:t>
            </a:r>
            <a:endParaRPr lang="en-US" sz="1800" b="0" dirty="0">
              <a:solidFill>
                <a:srgbClr val="732773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5735FDDD-9342-4BFD-AC48-5CEBCE0E4A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7" y="6116041"/>
            <a:ext cx="690685" cy="71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97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F2EAD-E771-4FE5-B233-F97446E55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noProof="0" dirty="0"/>
              <a:t>Texto en el título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872A-6457-4D78-A4CB-222090A733B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457064"/>
            <a:ext cx="5181600" cy="4351338"/>
          </a:xfrm>
        </p:spPr>
        <p:txBody>
          <a:bodyPr/>
          <a:lstStyle/>
          <a:p>
            <a:pPr lvl="0"/>
            <a:r>
              <a:rPr lang="es-ES" noProof="0" dirty="0"/>
              <a:t>Texto de primer nivel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F70A25-C79D-466E-A51D-2875AEE3AD5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457064"/>
            <a:ext cx="5181600" cy="4351338"/>
          </a:xfrm>
        </p:spPr>
        <p:txBody>
          <a:bodyPr/>
          <a:lstStyle/>
          <a:p>
            <a:pPr lvl="0"/>
            <a:r>
              <a:rPr lang="es-ES" noProof="0" dirty="0"/>
              <a:t>Texto de primer nivel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30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ED121-9015-447A-BD23-A26434E9E8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030043"/>
          </a:xfrm>
        </p:spPr>
        <p:txBody>
          <a:bodyPr/>
          <a:lstStyle>
            <a:lvl1pPr>
              <a:defRPr/>
            </a:lvl1pPr>
          </a:lstStyle>
          <a:p>
            <a:r>
              <a:rPr lang="es-ES" noProof="0" dirty="0"/>
              <a:t>Texto en título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8B377-9DF4-4D81-B90C-EDC75C5399A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145654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noProof="0" dirty="0"/>
              <a:t>Subtítulo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7423A1-1CC8-47F2-A923-8D6C8C1373B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88018" y="2280452"/>
            <a:ext cx="5232033" cy="3566895"/>
          </a:xfrm>
        </p:spPr>
        <p:txBody>
          <a:bodyPr/>
          <a:lstStyle/>
          <a:p>
            <a:pPr lvl="0"/>
            <a:r>
              <a:rPr lang="es-ES" noProof="0" dirty="0"/>
              <a:t>Texto de primer nivel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2B12BD-B677-4067-B39E-D346B7D0629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0612" y="145654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noProof="0" dirty="0"/>
              <a:t>Subtítulo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69166E-FFC9-4082-A169-13F572B39BA5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20064" y="2280452"/>
            <a:ext cx="5257800" cy="3566895"/>
          </a:xfrm>
        </p:spPr>
        <p:txBody>
          <a:bodyPr/>
          <a:lstStyle/>
          <a:p>
            <a:pPr lvl="0"/>
            <a:r>
              <a:rPr lang="es-ES" noProof="0" dirty="0"/>
              <a:t>Texto de primer nivel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8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9C4D0-E67D-431E-BC72-6EF4F6CC6A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noProof="0" dirty="0"/>
              <a:t>Texto en título</a:t>
            </a:r>
          </a:p>
        </p:txBody>
      </p:sp>
    </p:spTree>
    <p:extLst>
      <p:ext uri="{BB962C8B-B14F-4D97-AF65-F5344CB8AC3E}">
        <p14:creationId xmlns:p14="http://schemas.microsoft.com/office/powerpoint/2010/main" val="1900352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4C5121-7410-4246-ADA3-6B8E3DB79483}"/>
              </a:ext>
            </a:extLst>
          </p:cNvPr>
          <p:cNvSpPr txBox="1"/>
          <p:nvPr userDrawn="1"/>
        </p:nvSpPr>
        <p:spPr>
          <a:xfrm>
            <a:off x="7298575" y="6031165"/>
            <a:ext cx="391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1800" b="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PowerPlatformMadrid</a:t>
            </a:r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31C36B3-C489-4CF1-90BD-F1129B6CB1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 noProof="0" dirty="0"/>
              <a:t>Demo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7A35A0B-274F-4D53-BC38-443A621070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63" y="5937556"/>
            <a:ext cx="813795" cy="85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268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336823-2743-4BB6-AEB8-0446CEEDA69D}"/>
              </a:ext>
            </a:extLst>
          </p:cNvPr>
          <p:cNvSpPr/>
          <p:nvPr userDrawn="1"/>
        </p:nvSpPr>
        <p:spPr>
          <a:xfrm>
            <a:off x="0" y="5911918"/>
            <a:ext cx="12192000" cy="954628"/>
          </a:xfrm>
          <a:prstGeom prst="rect">
            <a:avLst/>
          </a:prstGeom>
          <a:solidFill>
            <a:srgbClr val="732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DA0C4F-CCC8-43DB-8B3F-9DAA49069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noProof="0" dirty="0"/>
              <a:t>Texto en el título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C8110-556C-4872-87BB-386BDE933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605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noProof="0" dirty="0"/>
              <a:t>Texto de primer nivel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5A0EE-4465-42FC-8867-34A4EEDD5F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8622" y="615788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B25562-A34D-4D48-9643-4618184114C9}"/>
              </a:ext>
            </a:extLst>
          </p:cNvPr>
          <p:cNvSpPr txBox="1"/>
          <p:nvPr userDrawn="1"/>
        </p:nvSpPr>
        <p:spPr>
          <a:xfrm>
            <a:off x="7257011" y="6222237"/>
            <a:ext cx="3951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1800" b="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PowerPlatformEspaña</a:t>
            </a:r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421D883-C400-4FE8-A642-66621D79E68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10" y="5935005"/>
            <a:ext cx="813795" cy="85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06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7" r:id="rId2"/>
    <p:sldLayoutId id="2147483650" r:id="rId3"/>
    <p:sldLayoutId id="2147483651" r:id="rId4"/>
    <p:sldLayoutId id="2147483666" r:id="rId5"/>
    <p:sldLayoutId id="2147483652" r:id="rId6"/>
    <p:sldLayoutId id="2147483653" r:id="rId7"/>
    <p:sldLayoutId id="2147483654" r:id="rId8"/>
    <p:sldLayoutId id="2147483655" r:id="rId9"/>
    <p:sldLayoutId id="2147483664" r:id="rId10"/>
    <p:sldLayoutId id="2147483665" r:id="rId11"/>
    <p:sldLayoutId id="2147483670" r:id="rId12"/>
    <p:sldLayoutId id="2147483671" r:id="rId13"/>
    <p:sldLayoutId id="2147483672" r:id="rId14"/>
    <p:sldLayoutId id="2147483674" r:id="rId15"/>
    <p:sldLayoutId id="2147483662" r:id="rId16"/>
    <p:sldLayoutId id="2147483661" r:id="rId17"/>
    <p:sldLayoutId id="2147483676" r:id="rId18"/>
    <p:sldLayoutId id="2147483673" r:id="rId19"/>
    <p:sldLayoutId id="2147483656" r:id="rId20"/>
    <p:sldLayoutId id="2147483657" r:id="rId21"/>
    <p:sldLayoutId id="2147483658" r:id="rId22"/>
    <p:sldLayoutId id="2147483659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es-ES/Power-BI-Barcelona/" TargetMode="External"/><Relationship Id="rId7" Type="http://schemas.openxmlformats.org/officeDocument/2006/relationships/hyperlink" Target="https://www.meetup.com/es-ES/Power-Platform-Navarra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meetup.com/es-ES/Power-Platform-Murcia/" TargetMode="External"/><Relationship Id="rId5" Type="http://schemas.openxmlformats.org/officeDocument/2006/relationships/hyperlink" Target="https://www.meetup.com/es-ES/Power-Platform-Euskadi/" TargetMode="External"/><Relationship Id="rId4" Type="http://schemas.openxmlformats.org/officeDocument/2006/relationships/hyperlink" Target="https://www.meetup.com/es-ES/Power-Platform-Vigo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eetup.com/es-ES/PowerTips-Sevilla" TargetMode="External"/><Relationship Id="rId3" Type="http://schemas.openxmlformats.org/officeDocument/2006/relationships/hyperlink" Target="https://bit.ly/3faETXm" TargetMode="External"/><Relationship Id="rId7" Type="http://schemas.openxmlformats.org/officeDocument/2006/relationships/hyperlink" Target="https://www.meetup.com/es-ES/PowerTips-Cadiz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linkedin.com/groups/8965202/" TargetMode="External"/><Relationship Id="rId5" Type="http://schemas.openxmlformats.org/officeDocument/2006/relationships/hyperlink" Target="https://www.linkedin.com/groups/12435523/" TargetMode="External"/><Relationship Id="rId4" Type="http://schemas.openxmlformats.org/officeDocument/2006/relationships/hyperlink" Target="https://www.meetup.com/es-ES/Modern-WorkPlace-Power-Platform-Valencia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www.youtube.com/channel/UCkqay02p7E15AzFLsiCYYRA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ithub.com/sugcat/power-platform-spain/tree/master/materiales-sesiones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spowerplatform.powerappsportals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hyperlink" Target="mailto:javier.acosta@espowerplatform.org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eb.telegram.org/#/im?p=@EsPowerPlatform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ustb.dk/power-bi-quiz/" TargetMode="External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hyperlink" Target="https://www.linkedin.com/in/ricardo-rinc%C3%B3n-4ba91623/" TargetMode="External"/><Relationship Id="rId4" Type="http://schemas.openxmlformats.org/officeDocument/2006/relationships/hyperlink" Target="mailto:nexus150@gmail.com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es-ES/Modern-WorkPlace-Power-Platform-Valencia/events/272799219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TKLRJ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hyperlink" Target="https://opportunity.linkedin.com/es-es/skills-for-in-demand-job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news.microsoft.com/es-es/2020/07/07/microsoft-y-linkedin-ponen-en-marcha-una-iniciativa-para-formar-en-tecnologia-a-personas-desempleadas/" TargetMode="External"/><Relationship Id="rId11" Type="http://schemas.openxmlformats.org/officeDocument/2006/relationships/image" Target="../media/image44.png"/><Relationship Id="rId5" Type="http://schemas.openxmlformats.org/officeDocument/2006/relationships/image" Target="../media/image41.png"/><Relationship Id="rId10" Type="http://schemas.openxmlformats.org/officeDocument/2006/relationships/image" Target="../media/image43.png"/><Relationship Id="rId4" Type="http://schemas.openxmlformats.org/officeDocument/2006/relationships/image" Target="../media/image40.png"/><Relationship Id="rId9" Type="http://schemas.openxmlformats.org/officeDocument/2006/relationships/hyperlink" Target="https://graph.linkedin.com/insights/labor-market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cs.microsoft.com/es-es/learn/paths/dax-power-bi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softwaringme.es/2020/08/nuevo-trigger-de-power-automate-lanzar.html" TargetMode="Externa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miguelesteban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2T6U3DN" TargetMode="Externa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es-ES/Power-Platform-Madrid/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gif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es-ES/Power-Platform-Madrid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way.office.com/pfaxaHaijsR8UPeE?ref=Link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es-ES/SUG-CA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linkedin.com/groups/12431055/" TargetMode="External"/><Relationship Id="rId4" Type="http://schemas.openxmlformats.org/officeDocument/2006/relationships/hyperlink" Target="https://www.meetup.com/es-ES/Dynamic-Communities-Mallorca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F46416-4FE7-4296-B3AA-5796DC5969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Comunidad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673BA60-8795-4282-80C2-2A832DA3DD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55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Comunidades Power </a:t>
            </a:r>
            <a:r>
              <a:rPr lang="en-US" dirty="0"/>
              <a:t>Platform</a:t>
            </a:r>
            <a:r>
              <a:rPr lang="es-ES" dirty="0"/>
              <a:t> España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87316FB-0AF0-4F93-813D-77F72A8AA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Comunidades que ya existían</a:t>
            </a:r>
          </a:p>
          <a:p>
            <a:pPr lvl="1"/>
            <a:r>
              <a:rPr lang="es-ES" dirty="0"/>
              <a:t>Barcelona PUG - </a:t>
            </a:r>
            <a:r>
              <a:rPr lang="en-US" dirty="0">
                <a:hlinkClick r:id="rId3"/>
              </a:rPr>
              <a:t>https://www.meetup.com/es-ES/Power-BI-Barcelona/</a:t>
            </a:r>
            <a:endParaRPr lang="es-ES" dirty="0"/>
          </a:p>
          <a:p>
            <a:pPr lvl="1"/>
            <a:r>
              <a:rPr lang="es-ES" dirty="0"/>
              <a:t>Vigo - </a:t>
            </a:r>
            <a:r>
              <a:rPr lang="en-US" dirty="0">
                <a:hlinkClick r:id="rId4"/>
              </a:rPr>
              <a:t>https://www.meetup.com/es-ES/Power-Platform-Vigo/</a:t>
            </a:r>
            <a:endParaRPr lang="es-ES" dirty="0"/>
          </a:p>
          <a:p>
            <a:r>
              <a:rPr lang="es-ES" dirty="0"/>
              <a:t>Nuevas comunidades</a:t>
            </a:r>
          </a:p>
          <a:p>
            <a:pPr lvl="1"/>
            <a:r>
              <a:rPr lang="es-ES" dirty="0"/>
              <a:t>Euskadi - </a:t>
            </a:r>
            <a:r>
              <a:rPr lang="en-US" dirty="0">
                <a:hlinkClick r:id="rId5"/>
              </a:rPr>
              <a:t>https://www.meetup.com/es-ES/Power-Platform-Euskadi/</a:t>
            </a:r>
            <a:endParaRPr lang="es-ES" dirty="0"/>
          </a:p>
          <a:p>
            <a:pPr lvl="1"/>
            <a:r>
              <a:rPr lang="en-US" dirty="0"/>
              <a:t>Murcia - </a:t>
            </a:r>
            <a:r>
              <a:rPr lang="en-US" dirty="0">
                <a:hlinkClick r:id="rId6"/>
              </a:rPr>
              <a:t>https://www.meetup.com/es-ES/Power-Platform-Murcia/</a:t>
            </a:r>
            <a:endParaRPr lang="en-US" dirty="0"/>
          </a:p>
          <a:p>
            <a:pPr lvl="1"/>
            <a:r>
              <a:rPr lang="es-ES" dirty="0"/>
              <a:t>Navarra - </a:t>
            </a:r>
            <a:r>
              <a:rPr lang="en-US" dirty="0">
                <a:hlinkClick r:id="rId7"/>
              </a:rPr>
              <a:t>https://www.meetup.com/es-ES/Power-Platform-Navarra/</a:t>
            </a:r>
            <a:endParaRPr lang="es-E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867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Comunidades Power </a:t>
            </a:r>
            <a:r>
              <a:rPr lang="en-US" dirty="0"/>
              <a:t>Platform</a:t>
            </a:r>
            <a:r>
              <a:rPr lang="es-ES" dirty="0"/>
              <a:t> España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87316FB-0AF0-4F93-813D-77F72A8AA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Nuevas comunidades</a:t>
            </a:r>
          </a:p>
          <a:p>
            <a:pPr lvl="1"/>
            <a:r>
              <a:rPr lang="es-ES" dirty="0"/>
              <a:t>Albacete PUG - </a:t>
            </a:r>
            <a:r>
              <a:rPr lang="es-ES" dirty="0">
                <a:hlinkClick r:id="rId3"/>
              </a:rPr>
              <a:t>https://bit.ly/3faETXm</a:t>
            </a:r>
            <a:r>
              <a:rPr lang="es-ES" dirty="0"/>
              <a:t> </a:t>
            </a:r>
          </a:p>
          <a:p>
            <a:pPr lvl="1"/>
            <a:r>
              <a:rPr lang="es-ES" dirty="0"/>
              <a:t>Valencia - </a:t>
            </a:r>
            <a:r>
              <a:rPr lang="es-ES" dirty="0">
                <a:hlinkClick r:id="rId4"/>
              </a:rPr>
              <a:t>https://www.meetup.com/es-ES/Modern-WorkPlace-Power-Platform-Valencia</a:t>
            </a:r>
            <a:r>
              <a:rPr lang="es-ES" dirty="0"/>
              <a:t> </a:t>
            </a:r>
          </a:p>
          <a:p>
            <a:pPr lvl="1"/>
            <a:r>
              <a:rPr lang="en-US" dirty="0"/>
              <a:t>Canarias - </a:t>
            </a:r>
            <a:r>
              <a:rPr lang="en-US" dirty="0">
                <a:hlinkClick r:id="rId5"/>
              </a:rPr>
              <a:t>https://www.linkedin.com/groups/12435523/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Tarragona - </a:t>
            </a:r>
            <a:r>
              <a:rPr lang="en-US" dirty="0">
                <a:hlinkClick r:id="rId6"/>
              </a:rPr>
              <a:t>https://www.linkedin.com/groups/8965202/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Cádiz - </a:t>
            </a:r>
            <a:r>
              <a:rPr lang="en-US" dirty="0">
                <a:hlinkClick r:id="rId7"/>
              </a:rPr>
              <a:t>https://www.meetup.com/es-ES/PowerTips-Cadiz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Sevilla - </a:t>
            </a:r>
            <a:r>
              <a:rPr lang="en-US" dirty="0">
                <a:hlinkClick r:id="rId8"/>
              </a:rPr>
              <a:t>https://www.meetup.com/es-ES/PowerTips-Sevilla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967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Creceremos en Power </a:t>
            </a:r>
            <a:r>
              <a:rPr lang="en-US" dirty="0"/>
              <a:t>Platform</a:t>
            </a:r>
            <a:r>
              <a:rPr lang="es-ES" dirty="0"/>
              <a:t> España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87316FB-0AF0-4F93-813D-77F72A8AA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Comunidad</a:t>
            </a:r>
          </a:p>
          <a:p>
            <a:pPr lvl="1"/>
            <a:r>
              <a:rPr lang="en-US" dirty="0"/>
              <a:t>Granada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s-ES" dirty="0">
                <a:sym typeface="Wingdings" panose="05000000000000000000" pitchFamily="2" charset="2"/>
              </a:rPr>
              <a:t>¿Te animas a crear comunidad en tu localidad? </a:t>
            </a:r>
          </a:p>
          <a:p>
            <a:pPr lvl="1"/>
            <a:r>
              <a:rPr lang="es-ES" dirty="0">
                <a:sym typeface="Wingdings" panose="05000000000000000000" pitchFamily="2" charset="2"/>
              </a:rPr>
              <a:t>¡¡¡ Bien pensado </a:t>
            </a:r>
            <a:r>
              <a:rPr lang="es-ES" dirty="0"/>
              <a:t>👏</a:t>
            </a:r>
            <a:r>
              <a:rPr lang="es-ES" dirty="0">
                <a:sym typeface="Wingdings" panose="05000000000000000000" pitchFamily="2" charset="2"/>
              </a:rPr>
              <a:t> !!! </a:t>
            </a:r>
          </a:p>
          <a:p>
            <a:pPr lvl="1"/>
            <a:r>
              <a:rPr lang="es-ES" dirty="0">
                <a:sym typeface="Wingdings" panose="05000000000000000000" pitchFamily="2" charset="2"/>
              </a:rPr>
              <a:t>¿Tienes dudas? </a:t>
            </a:r>
            <a:r>
              <a:rPr lang="es-ES" dirty="0"/>
              <a:t>🤔🤷‍♀🤷‍♂ </a:t>
            </a:r>
            <a:r>
              <a:rPr lang="es-ES" dirty="0">
                <a:sym typeface="Wingdings" panose="05000000000000000000" pitchFamily="2" charset="2"/>
              </a:rPr>
              <a:t>Avísanos, podemos ayudarte !! </a:t>
            </a:r>
            <a:r>
              <a:rPr lang="es-ES" dirty="0"/>
              <a:t>👍🙂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4957778-503A-4FF8-BAC3-42346042C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512" y="1460500"/>
            <a:ext cx="399097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78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Power </a:t>
            </a:r>
            <a:r>
              <a:rPr lang="en-US" dirty="0"/>
              <a:t>Platform</a:t>
            </a:r>
            <a:r>
              <a:rPr lang="es-ES" dirty="0"/>
              <a:t> España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87316FB-0AF0-4F93-813D-77F72A8AA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Canal</a:t>
            </a:r>
          </a:p>
          <a:p>
            <a:pPr lvl="1"/>
            <a:r>
              <a:rPr lang="es-ES" dirty="0"/>
              <a:t>Crecemos !!! </a:t>
            </a:r>
          </a:p>
          <a:p>
            <a:pPr marL="457200" lvl="1" indent="0">
              <a:buNone/>
            </a:pPr>
            <a:r>
              <a:rPr lang="es-ES" dirty="0"/>
              <a:t>       👏👍🙂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https://www.youtube.com/channel/UCkqay02p7E15AzFLsiCYYRA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CB927AD-8B0B-4EBD-8A06-BF77E1ADC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443" y="1395168"/>
            <a:ext cx="1724025" cy="4953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2F1363D-E4AD-441A-B482-0E44BEA8AF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6041" y="5046820"/>
            <a:ext cx="8619917" cy="81599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4D4CB8C-4271-4B25-AF1C-D030FFD021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9767" y="4194539"/>
            <a:ext cx="8316191" cy="8013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4573C81-499A-4566-961B-2964C71FB1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599" y="1324095"/>
            <a:ext cx="4419600" cy="11906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5C70F2C-68B8-4AB0-BC5C-73DB283B96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7075" y="3326892"/>
            <a:ext cx="7350034" cy="83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07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FDF9F0-2061-4896-98C3-FFDD0FAD4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Power </a:t>
            </a:r>
            <a:r>
              <a:rPr lang="en-US" dirty="0"/>
              <a:t>Platform</a:t>
            </a:r>
            <a:r>
              <a:rPr lang="es-ES" dirty="0"/>
              <a:t> España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A0557A-7D9E-4036-BA2A-02DFC0FC3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Repositorio materiales en GitHub</a:t>
            </a:r>
          </a:p>
          <a:p>
            <a:pPr lvl="1"/>
            <a:r>
              <a:rPr lang="en-US" sz="2000" dirty="0">
                <a:hlinkClick r:id="rId2"/>
              </a:rPr>
              <a:t>https://github.com/sugcat/power-platform-spain/tree/master/materiales-sesiones</a:t>
            </a:r>
            <a:endParaRPr lang="en-US" sz="20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F8D0015-CAFB-4BEE-9A2B-4FEF04A46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2429741"/>
            <a:ext cx="52578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801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Proyecto </a:t>
            </a:r>
            <a:r>
              <a:rPr lang="en-US" dirty="0" err="1"/>
              <a:t>EsPowerPlatform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94E60A6-DDC7-40D1-9549-C79EDA4D0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Nuevo portal </a:t>
            </a:r>
            <a:r>
              <a:rPr lang="en-US" dirty="0">
                <a:hlinkClick r:id="rId3"/>
              </a:rPr>
              <a:t>https://espowerplatform.powerappsportals.com/</a:t>
            </a:r>
            <a:endParaRPr lang="es-ES" dirty="0"/>
          </a:p>
          <a:p>
            <a:r>
              <a:rPr lang="es-ES" dirty="0"/>
              <a:t>Creación de equipos</a:t>
            </a:r>
          </a:p>
          <a:p>
            <a:r>
              <a:rPr lang="es-ES" dirty="0"/>
              <a:t>Encuentros periódicos </a:t>
            </a:r>
          </a:p>
          <a:p>
            <a:r>
              <a:rPr lang="es-ES" dirty="0"/>
              <a:t>Contacto: </a:t>
            </a:r>
            <a:r>
              <a:rPr lang="en-US" dirty="0">
                <a:hlinkClick r:id="rId4"/>
              </a:rPr>
              <a:t>javier.acosta@espowerplatform.org</a:t>
            </a:r>
            <a:r>
              <a:rPr lang="en-US" dirty="0"/>
              <a:t> 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216F38C-C3E4-4B76-ADFE-2823D9BE2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3394" y="3636169"/>
            <a:ext cx="3581011" cy="133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476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4A32FC-6436-48A7-B64E-8C77D1AC8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Grupo en </a:t>
            </a:r>
            <a:r>
              <a:rPr lang="es-ES" dirty="0" err="1"/>
              <a:t>Telegram</a:t>
            </a:r>
            <a:r>
              <a:rPr lang="es-ES" dirty="0"/>
              <a:t> - </a:t>
            </a:r>
            <a:r>
              <a:rPr lang="es-ES" dirty="0" err="1"/>
              <a:t>EsPowerPlatform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7CC44A-5F7B-428B-AA48-62599A8F0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https://web.telegram.org/#/im?p=@EsPowerPlatform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B8FD62F-029E-4E90-8D1A-B01660782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300" y="2328862"/>
            <a:ext cx="43434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25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Power BI Quiz en español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D148A95-78E0-426B-B56E-B80ACF878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Iniciativa original en inglés</a:t>
            </a:r>
          </a:p>
          <a:p>
            <a:pPr lvl="1"/>
            <a:r>
              <a:rPr lang="en-US" dirty="0">
                <a:hlinkClick r:id="rId3"/>
              </a:rPr>
              <a:t>https://justb.dk/power-bi-quiz/</a:t>
            </a:r>
            <a:endParaRPr lang="en-US" dirty="0"/>
          </a:p>
          <a:p>
            <a:endParaRPr lang="en-US" dirty="0"/>
          </a:p>
          <a:p>
            <a:r>
              <a:rPr lang="en-US" dirty="0"/>
              <a:t>Ricardo </a:t>
            </a:r>
            <a:r>
              <a:rPr lang="en-US" dirty="0" err="1"/>
              <a:t>Rincón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nexus150@gmail.com</a:t>
            </a:r>
            <a:endParaRPr lang="en-US" dirty="0"/>
          </a:p>
          <a:p>
            <a:pPr lvl="1"/>
            <a:endParaRPr lang="en-US" dirty="0">
              <a:hlinkClick r:id="rId5"/>
            </a:endParaRPr>
          </a:p>
          <a:p>
            <a:pPr lvl="1"/>
            <a:endParaRPr lang="en-US" dirty="0">
              <a:hlinkClick r:id="rId5"/>
            </a:endParaRPr>
          </a:p>
          <a:p>
            <a:pPr lvl="1"/>
            <a:endParaRPr lang="en-US" dirty="0">
              <a:hlinkClick r:id="rId5"/>
            </a:endParaRPr>
          </a:p>
          <a:p>
            <a:pPr lvl="1"/>
            <a:endParaRPr lang="en-US" dirty="0">
              <a:hlinkClick r:id="rId5"/>
            </a:endParaRPr>
          </a:p>
          <a:p>
            <a:pPr lvl="1"/>
            <a:endParaRPr lang="en-US" dirty="0">
              <a:hlinkClick r:id="rId5"/>
            </a:endParaRPr>
          </a:p>
          <a:p>
            <a:pPr lvl="1"/>
            <a:r>
              <a:rPr lang="en-US" dirty="0">
                <a:hlinkClick r:id="rId5"/>
              </a:rPr>
              <a:t>https://www.linkedin.com/in/ricardo-rinc%C3%B3n-4ba91623/</a:t>
            </a:r>
            <a:r>
              <a:rPr lang="en-US" dirty="0"/>
              <a:t>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EEF45B8-0438-4E71-925B-574876DB12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4881" y="1395168"/>
            <a:ext cx="5114575" cy="334293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0E7AC9A-432D-423A-9C1E-E61B410B42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2909" y="3563210"/>
            <a:ext cx="2674733" cy="166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Eventos Power </a:t>
            </a:r>
            <a:r>
              <a:rPr lang="en-US" dirty="0"/>
              <a:t>Platform</a:t>
            </a:r>
            <a:r>
              <a:rPr lang="es-ES" dirty="0"/>
              <a:t> España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87316FB-0AF0-4F93-813D-77F72A8AA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r>
              <a:rPr lang="es-ES" dirty="0"/>
              <a:t>15.09 </a:t>
            </a:r>
            <a:r>
              <a:rPr lang="es-ES" dirty="0" err="1"/>
              <a:t>Meetup</a:t>
            </a:r>
            <a:r>
              <a:rPr lang="es-ES" dirty="0"/>
              <a:t> Valencia</a:t>
            </a:r>
          </a:p>
          <a:p>
            <a:pPr lvl="1"/>
            <a:r>
              <a:rPr lang="es-ES" dirty="0"/>
              <a:t>Integración y despliegue continuo de Power BI desde Azure </a:t>
            </a:r>
            <a:r>
              <a:rPr lang="es-ES" dirty="0" err="1"/>
              <a:t>Devops</a:t>
            </a:r>
            <a:endParaRPr lang="es-ES" dirty="0"/>
          </a:p>
          <a:p>
            <a:pPr lvl="2"/>
            <a:r>
              <a:rPr lang="en-US" dirty="0">
                <a:hlinkClick r:id="rId3"/>
              </a:rPr>
              <a:t>https://www.meetup.com/es-ES/Modern-WorkPlace-Power-Platform-Valencia/events/272799219/</a:t>
            </a:r>
            <a:endParaRPr lang="es-ES" dirty="0"/>
          </a:p>
          <a:p>
            <a:pPr lvl="2"/>
            <a:endParaRPr lang="es-ES" dirty="0"/>
          </a:p>
          <a:p>
            <a:pPr lvl="1"/>
            <a:r>
              <a:rPr lang="es-ES" dirty="0"/>
              <a:t>👏👍🙂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3099714-BD3E-441A-9346-196B8C0F5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622" y="3091542"/>
            <a:ext cx="5108559" cy="263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143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Power </a:t>
            </a:r>
            <a:r>
              <a:rPr lang="en-US" dirty="0"/>
              <a:t>Platform</a:t>
            </a:r>
            <a:r>
              <a:rPr lang="es-ES" dirty="0"/>
              <a:t> fuera de España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87316FB-0AF0-4F93-813D-77F72A8AA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s-ES" dirty="0"/>
              <a:t>Crecemos !!! </a:t>
            </a:r>
          </a:p>
          <a:p>
            <a:pPr marL="457200" lvl="1" indent="0">
              <a:buNone/>
            </a:pPr>
            <a:r>
              <a:rPr lang="es-ES" dirty="0"/>
              <a:t>       👏👍🙂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4A84B34-37DB-4CEA-B470-1E7FCE303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384" y="1340739"/>
            <a:ext cx="6656689" cy="444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918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F46416-4FE7-4296-B3AA-5796DC5969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Comunidad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434022C-84C3-4354-9F8C-2971962416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424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Resultados Encuesta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F839068-D445-4100-8FC2-687E2E793A4E}"/>
              </a:ext>
            </a:extLst>
          </p:cNvPr>
          <p:cNvSpPr txBox="1"/>
          <p:nvPr/>
        </p:nvSpPr>
        <p:spPr>
          <a:xfrm>
            <a:off x="9101959" y="5422269"/>
            <a:ext cx="2605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>
                <a:hlinkClick r:id="rId3"/>
              </a:rPr>
              <a:t>https://bit.ly/2TKLRJG</a:t>
            </a:r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159A414-4461-459F-BCC0-C5CCCF07C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497" y="1395167"/>
            <a:ext cx="7918332" cy="439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35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4AADFB11-2989-4921-9296-37A422491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902" y="1620409"/>
            <a:ext cx="6069000" cy="19346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Recursos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C05AFB3-21C5-4FE0-8328-F0BB0E6B2E08}"/>
              </a:ext>
            </a:extLst>
          </p:cNvPr>
          <p:cNvSpPr txBox="1">
            <a:spLocks/>
          </p:cNvSpPr>
          <p:nvPr/>
        </p:nvSpPr>
        <p:spPr>
          <a:xfrm>
            <a:off x="838200" y="782494"/>
            <a:ext cx="10515600" cy="103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dirty="0">
                <a:latin typeface="+mn-lt"/>
              </a:rPr>
              <a:t>Microsoft &amp; LinkedIn - Rutas de Aprendizaje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AE0298-62DF-4DC3-9CEA-EC0CD839F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162" y="279519"/>
            <a:ext cx="989893" cy="98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inkedin - Iconos gratis de redes sociales">
            <a:extLst>
              <a:ext uri="{FF2B5EF4-FFF2-40B4-BE49-F238E27FC236}">
                <a16:creationId xmlns:a16="http://schemas.microsoft.com/office/drawing/2014/main" id="{52B8BB61-6837-4CA8-AE85-9FBCE839C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516" y="331384"/>
            <a:ext cx="927943" cy="92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CAB1C4A-E70A-4E4F-A25A-2E7A810D653D}"/>
              </a:ext>
            </a:extLst>
          </p:cNvPr>
          <p:cNvSpPr txBox="1"/>
          <p:nvPr/>
        </p:nvSpPr>
        <p:spPr>
          <a:xfrm>
            <a:off x="838200" y="4506616"/>
            <a:ext cx="83633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6"/>
              </a:rPr>
              <a:t>Artículo de Microsoft</a:t>
            </a:r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02333B4-0BD1-4681-BF8B-694EDD89EEB3}"/>
              </a:ext>
            </a:extLst>
          </p:cNvPr>
          <p:cNvSpPr txBox="1"/>
          <p:nvPr/>
        </p:nvSpPr>
        <p:spPr>
          <a:xfrm>
            <a:off x="838200" y="4868765"/>
            <a:ext cx="8004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7"/>
              </a:rPr>
              <a:t>Rutas de Aprendizaje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905CB4C-E051-4FD3-BFEB-4271F1F47D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399" y="2668564"/>
            <a:ext cx="5562848" cy="183805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B91D6C2-28BC-4C7F-8FEA-13BCB3FDBA19}"/>
              </a:ext>
            </a:extLst>
          </p:cNvPr>
          <p:cNvSpPr txBox="1"/>
          <p:nvPr/>
        </p:nvSpPr>
        <p:spPr>
          <a:xfrm>
            <a:off x="838200" y="5245599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9"/>
              </a:rPr>
              <a:t>Estudio de Demanda de Empleo de LinkedIn</a:t>
            </a:r>
            <a:endParaRPr lang="es-ES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83088A2-9A41-43A9-80B9-BA8108CA9A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7770" y="1476177"/>
            <a:ext cx="3756498" cy="255466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58939A2-72EC-49DC-9E7A-B05D77B1AA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1048" y="3090008"/>
            <a:ext cx="3966029" cy="272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26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Recursos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C05AFB3-21C5-4FE0-8328-F0BB0E6B2E08}"/>
              </a:ext>
            </a:extLst>
          </p:cNvPr>
          <p:cNvSpPr txBox="1">
            <a:spLocks/>
          </p:cNvSpPr>
          <p:nvPr/>
        </p:nvSpPr>
        <p:spPr>
          <a:xfrm>
            <a:off x="838200" y="782494"/>
            <a:ext cx="10515600" cy="103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dirty="0">
                <a:latin typeface="+mn-lt"/>
              </a:rPr>
              <a:t>Ruta de Aprendizaje de DAX ¡Gratis!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CD367FD-0049-428B-A3F9-B725C441A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75022"/>
            <a:ext cx="7385981" cy="3307955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3A4C3D00-BB23-4843-A18B-FB77C7C2B904}"/>
              </a:ext>
            </a:extLst>
          </p:cNvPr>
          <p:cNvSpPr txBox="1"/>
          <p:nvPr/>
        </p:nvSpPr>
        <p:spPr>
          <a:xfrm>
            <a:off x="838200" y="5278165"/>
            <a:ext cx="81253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4"/>
              </a:rPr>
              <a:t>https://docs.microsoft.com/es-es/learn/paths/dax-power-bi/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32932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Artículos y Sitios Destacados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C05AFB3-21C5-4FE0-8328-F0BB0E6B2E08}"/>
              </a:ext>
            </a:extLst>
          </p:cNvPr>
          <p:cNvSpPr txBox="1">
            <a:spLocks/>
          </p:cNvSpPr>
          <p:nvPr/>
        </p:nvSpPr>
        <p:spPr>
          <a:xfrm>
            <a:off x="838200" y="880147"/>
            <a:ext cx="10515600" cy="103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dirty="0">
                <a:latin typeface="+mn-lt"/>
              </a:rPr>
              <a:t>Lanzar un Flujo desde </a:t>
            </a:r>
            <a:r>
              <a:rPr lang="es-ES" sz="2400" dirty="0" err="1">
                <a:latin typeface="+mn-lt"/>
              </a:rPr>
              <a:t>Teams</a:t>
            </a:r>
            <a:r>
              <a:rPr lang="es-ES" sz="2400" dirty="0">
                <a:latin typeface="+mn-lt"/>
              </a:rPr>
              <a:t> por Mar Llambí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EC9694B-E5D1-4E0E-A645-22C000F5C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791" y="1808631"/>
            <a:ext cx="6094378" cy="324073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A7C486A-B3F0-4A55-8C26-263234B34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10" y="1157614"/>
            <a:ext cx="1178560" cy="47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56076DF-A303-439B-9115-32A698C7D657}"/>
              </a:ext>
            </a:extLst>
          </p:cNvPr>
          <p:cNvSpPr txBox="1"/>
          <p:nvPr/>
        </p:nvSpPr>
        <p:spPr>
          <a:xfrm>
            <a:off x="838200" y="5225278"/>
            <a:ext cx="917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5"/>
              </a:rPr>
              <a:t>https://www.softwaringme.es/2020/08/nuevo-trigger-de-power-automate-lanzar.html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96111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F77558-994C-4CE0-ACED-61CA108C5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Sesión de hoy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846533-50E8-495F-87FC-005526F47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Ponente: Miguel Esteban </a:t>
            </a:r>
            <a:r>
              <a:rPr lang="en-US" dirty="0"/>
              <a:t>@mestebanr @nextstepSpain</a:t>
            </a:r>
          </a:p>
          <a:p>
            <a:pPr lvl="1"/>
            <a:r>
              <a:rPr lang="es-ES" dirty="0"/>
              <a:t>Madrid</a:t>
            </a:r>
          </a:p>
          <a:p>
            <a:pPr lvl="1"/>
            <a:r>
              <a:rPr lang="es-ES" dirty="0">
                <a:hlinkClick r:id="rId3"/>
              </a:rPr>
              <a:t>https://www.linkedin.com/in/miguelesteban/</a:t>
            </a:r>
            <a:r>
              <a:rPr lang="es-ES" dirty="0"/>
              <a:t> </a:t>
            </a:r>
          </a:p>
          <a:p>
            <a:endParaRPr lang="es-ES" dirty="0"/>
          </a:p>
          <a:p>
            <a:r>
              <a:rPr lang="es-ES" dirty="0"/>
              <a:t>Sesión: Aplicando seguridad en Power BI</a:t>
            </a:r>
          </a:p>
          <a:p>
            <a:pPr lvl="1"/>
            <a:r>
              <a:rPr lang="es-ES" dirty="0"/>
              <a:t>El objetivo es repasar las técnicas que ofrece Power BI para garantizar que los datos estén protegidos en función del perfil y necesidades de cada consumidor de informes. Veremos cómo distribuir un único informe a múltiples audiencias, garantizando que cada cual solo ve la información autorizada.</a:t>
            </a:r>
          </a:p>
        </p:txBody>
      </p:sp>
    </p:spTree>
    <p:extLst>
      <p:ext uri="{BB962C8B-B14F-4D97-AF65-F5344CB8AC3E}">
        <p14:creationId xmlns:p14="http://schemas.microsoft.com/office/powerpoint/2010/main" val="3118940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ES" sz="6000" dirty="0"/>
              <a:t>¡Que disfrutes del evento!</a:t>
            </a:r>
            <a:br>
              <a:rPr lang="es-ES" sz="6000" dirty="0"/>
            </a:br>
            <a:br>
              <a:rPr lang="es-ES" sz="6000" dirty="0"/>
            </a:br>
            <a:r>
              <a:rPr lang="es-ES" dirty="0"/>
              <a:t>👏👍🙂</a:t>
            </a:r>
            <a:endParaRPr lang="es-E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484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000" dirty="0">
                <a:solidFill>
                  <a:schemeClr val="bg1"/>
                </a:solidFill>
              </a:rPr>
              <a:t>Próximo evento</a:t>
            </a:r>
          </a:p>
        </p:txBody>
      </p:sp>
    </p:spTree>
    <p:extLst>
      <p:ext uri="{BB962C8B-B14F-4D97-AF65-F5344CB8AC3E}">
        <p14:creationId xmlns:p14="http://schemas.microsoft.com/office/powerpoint/2010/main" val="1581332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F77558-994C-4CE0-ACED-61CA108C5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Próximo encuentro online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846533-50E8-495F-87FC-005526F47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Fecha: 17.09</a:t>
            </a:r>
          </a:p>
          <a:p>
            <a:endParaRPr lang="es-ES" dirty="0"/>
          </a:p>
          <a:p>
            <a:r>
              <a:rPr lang="es-ES" dirty="0"/>
              <a:t>Ponente: </a:t>
            </a:r>
            <a:r>
              <a:rPr lang="es-ES" dirty="0" err="1"/>
              <a:t>Marilin</a:t>
            </a:r>
            <a:r>
              <a:rPr lang="es-ES" dirty="0"/>
              <a:t> Vega León desde Pamplona</a:t>
            </a:r>
          </a:p>
          <a:p>
            <a:pPr lvl="1"/>
            <a:r>
              <a:rPr lang="es-ES" dirty="0"/>
              <a:t>Del ETL a Machine Learning y Visualización con Python en Power BI</a:t>
            </a:r>
          </a:p>
          <a:p>
            <a:r>
              <a:rPr lang="es-ES" dirty="0"/>
              <a:t>Ponente: Juan Ignacio Oller Aznar desde Zaragoza</a:t>
            </a:r>
          </a:p>
          <a:p>
            <a:pPr lvl="1"/>
            <a:r>
              <a:rPr lang="es-ES" dirty="0"/>
              <a:t>Aplicaciones e informes inclusivos: un pequeño gesto que marca la diferencia</a:t>
            </a:r>
          </a:p>
          <a:p>
            <a:endParaRPr lang="es-ES" dirty="0"/>
          </a:p>
          <a:p>
            <a:r>
              <a:rPr lang="es-ES" dirty="0"/>
              <a:t>👍🙂 Trae tus dudas y preguntas 🤔🤷‍♀🤷‍♂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140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000">
                <a:solidFill>
                  <a:schemeClr val="bg1"/>
                </a:solidFill>
              </a:rPr>
              <a:t>¿Preguntas</a:t>
            </a:r>
            <a:r>
              <a:rPr lang="en-US" sz="600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07497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A036C-BA54-45FC-9987-BE658FE42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4172"/>
            <a:ext cx="9859116" cy="2615150"/>
          </a:xfrm>
        </p:spPr>
        <p:txBody>
          <a:bodyPr>
            <a:normAutofit fontScale="90000"/>
          </a:bodyPr>
          <a:lstStyle/>
          <a:p>
            <a:pPr algn="ctr"/>
            <a:br>
              <a:rPr lang="es-ES" dirty="0">
                <a:solidFill>
                  <a:srgbClr val="732773"/>
                </a:solidFill>
              </a:rPr>
            </a:br>
            <a:r>
              <a:rPr lang="es-ES" dirty="0">
                <a:solidFill>
                  <a:srgbClr val="732773"/>
                </a:solidFill>
              </a:rPr>
              <a:t>No olvides, por favor, rellenar la encuesta:</a:t>
            </a:r>
            <a:br>
              <a:rPr lang="es-ES" dirty="0">
                <a:solidFill>
                  <a:srgbClr val="732773"/>
                </a:solidFill>
              </a:rPr>
            </a:br>
            <a:r>
              <a:rPr lang="es-ES" sz="8900" dirty="0">
                <a:solidFill>
                  <a:srgbClr val="732773"/>
                </a:solidFill>
              </a:rPr>
              <a:t> </a:t>
            </a:r>
            <a:r>
              <a:rPr lang="es-ES" sz="2700" dirty="0">
                <a:solidFill>
                  <a:srgbClr val="732773"/>
                </a:solidFill>
                <a:hlinkClick r:id="rId2"/>
              </a:rPr>
              <a:t>https://bit.ly/2T6U3DN</a:t>
            </a:r>
            <a:r>
              <a:rPr lang="es-ES" sz="2700" dirty="0">
                <a:solidFill>
                  <a:srgbClr val="732773"/>
                </a:solidFill>
              </a:rPr>
              <a:t> </a:t>
            </a:r>
            <a:br>
              <a:rPr lang="es-ES" sz="1600" dirty="0">
                <a:solidFill>
                  <a:srgbClr val="732773"/>
                </a:solidFill>
              </a:rPr>
            </a:br>
            <a:br>
              <a:rPr lang="es-ES" dirty="0">
                <a:solidFill>
                  <a:srgbClr val="732773"/>
                </a:solidFill>
              </a:rPr>
            </a:br>
            <a:r>
              <a:rPr lang="es-ES" dirty="0">
                <a:solidFill>
                  <a:srgbClr val="732773"/>
                </a:solidFill>
              </a:rPr>
              <a:t>Muchas gracias</a:t>
            </a:r>
            <a:br>
              <a:rPr lang="es-ES" dirty="0">
                <a:solidFill>
                  <a:srgbClr val="732773"/>
                </a:solidFill>
              </a:rPr>
            </a:br>
            <a:r>
              <a:rPr lang="es-ES" dirty="0">
                <a:solidFill>
                  <a:srgbClr val="732773"/>
                </a:solidFill>
              </a:rPr>
              <a:t>👏</a:t>
            </a:r>
            <a:br>
              <a:rPr lang="es-ES" dirty="0">
                <a:solidFill>
                  <a:srgbClr val="732773"/>
                </a:solidFill>
              </a:rPr>
            </a:br>
            <a:endParaRPr lang="es-ES" dirty="0">
              <a:solidFill>
                <a:srgbClr val="7327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403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Power </a:t>
            </a:r>
            <a:r>
              <a:rPr lang="en-US" dirty="0"/>
              <a:t>Platform</a:t>
            </a:r>
            <a:r>
              <a:rPr lang="es-ES" dirty="0"/>
              <a:t> Madrid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87316FB-0AF0-4F93-813D-77F72A8AA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Comunidad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3"/>
              </a:rPr>
              <a:t>https://www.meetup.com/es-ES/Power-Platform-Madrid/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9B93BBB-3543-4615-AD85-A754994CF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4413" y="365126"/>
            <a:ext cx="2502401" cy="144115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011864F-D135-47BE-9EA5-7325CB4619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9633" y="1395168"/>
            <a:ext cx="1333500" cy="5715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5EBE9A8-79C0-45D5-A177-C26728E927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3239" y="2385209"/>
            <a:ext cx="5743575" cy="32289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2DA824A-0940-4F63-8B03-2A406DD24A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0497" y="2394734"/>
            <a:ext cx="45529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43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A036C-BA54-45FC-9987-BE658FE42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4172"/>
            <a:ext cx="9859116" cy="2615150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solidFill>
                  <a:srgbClr val="732773"/>
                </a:solidFill>
              </a:rPr>
              <a:t>Muchas gracias</a:t>
            </a:r>
            <a:br>
              <a:rPr lang="es-ES" dirty="0">
                <a:solidFill>
                  <a:srgbClr val="732773"/>
                </a:solidFill>
              </a:rPr>
            </a:br>
            <a:r>
              <a:rPr lang="es-ES" dirty="0">
                <a:solidFill>
                  <a:srgbClr val="732773"/>
                </a:solidFill>
              </a:rPr>
              <a:t>👏</a:t>
            </a:r>
            <a:br>
              <a:rPr lang="es-ES" dirty="0">
                <a:solidFill>
                  <a:srgbClr val="732773"/>
                </a:solidFill>
              </a:rPr>
            </a:br>
            <a:br>
              <a:rPr lang="es-ES" dirty="0">
                <a:solidFill>
                  <a:srgbClr val="732773"/>
                </a:solidFill>
              </a:rPr>
            </a:br>
            <a:r>
              <a:rPr lang="es-ES" dirty="0">
                <a:solidFill>
                  <a:srgbClr val="732773"/>
                </a:solidFill>
              </a:rPr>
              <a:t>Hasta la próxima</a:t>
            </a:r>
            <a:br>
              <a:rPr lang="es-ES" dirty="0">
                <a:solidFill>
                  <a:srgbClr val="732773"/>
                </a:solidFill>
              </a:rPr>
            </a:br>
            <a:r>
              <a:rPr lang="es-ES" dirty="0">
                <a:solidFill>
                  <a:srgbClr val="732773"/>
                </a:solidFill>
              </a:rPr>
              <a:t>🖐</a:t>
            </a:r>
          </a:p>
        </p:txBody>
      </p:sp>
    </p:spTree>
    <p:extLst>
      <p:ext uri="{BB962C8B-B14F-4D97-AF65-F5344CB8AC3E}">
        <p14:creationId xmlns:p14="http://schemas.microsoft.com/office/powerpoint/2010/main" val="1814514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5684B9-CF87-4051-A451-6C79F28C4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Patrocinadores Power </a:t>
            </a:r>
            <a:r>
              <a:rPr lang="en-US" dirty="0"/>
              <a:t>Platform</a:t>
            </a:r>
            <a:r>
              <a:rPr lang="es-ES" dirty="0"/>
              <a:t> Madrid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7C879B-B86F-4797-A26C-2BF0F262C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5332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dirty="0"/>
              <a:t>¡Muchas gracias! </a:t>
            </a:r>
            <a:r>
              <a:rPr lang="es-ES" dirty="0">
                <a:sym typeface="Wingdings" panose="05000000000000000000" pitchFamily="2" charset="2"/>
              </a:rPr>
              <a:t></a:t>
            </a:r>
          </a:p>
          <a:p>
            <a:pPr marL="0" indent="0" algn="ctr">
              <a:buNone/>
            </a:pPr>
            <a:endParaRPr lang="es-ES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s-ES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s-ES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s-ES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s-ES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s-ES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s-ES" dirty="0">
                <a:sym typeface="Wingdings" panose="05000000000000000000" pitchFamily="2" charset="2"/>
              </a:rPr>
              <a:t>Si te animas a patrocinar, acércate, ganamos </a:t>
            </a:r>
            <a:r>
              <a:rPr lang="es-ES" dirty="0" err="1">
                <a:sym typeface="Wingdings" panose="05000000000000000000" pitchFamily="2" charset="2"/>
              </a:rPr>
              <a:t>tod@s</a:t>
            </a:r>
            <a:r>
              <a:rPr lang="es-ES" dirty="0">
                <a:sym typeface="Wingdings" panose="05000000000000000000" pitchFamily="2" charset="2"/>
              </a:rPr>
              <a:t> !!</a:t>
            </a:r>
            <a:endParaRPr lang="en-U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C226596-C9C8-493A-A55E-A962487CA827}"/>
              </a:ext>
            </a:extLst>
          </p:cNvPr>
          <p:cNvSpPr/>
          <p:nvPr/>
        </p:nvSpPr>
        <p:spPr>
          <a:xfrm>
            <a:off x="2063189" y="5397500"/>
            <a:ext cx="7858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12" name="Imagen 11" descr="Imagen que contiene señal, dibujo&#10;&#10;Descripción generada automáticamente">
            <a:extLst>
              <a:ext uri="{FF2B5EF4-FFF2-40B4-BE49-F238E27FC236}">
                <a16:creationId xmlns:a16="http://schemas.microsoft.com/office/drawing/2014/main" id="{80A2994E-BF4B-4C69-A9C9-833393FC8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512" y="2313603"/>
            <a:ext cx="1485202" cy="624505"/>
          </a:xfrm>
          <a:prstGeom prst="rect">
            <a:avLst/>
          </a:prstGeom>
        </p:spPr>
      </p:pic>
      <p:pic>
        <p:nvPicPr>
          <p:cNvPr id="14" name="Imagen 13" descr="Imagen que contiene luz, dibujo&#10;&#10;Descripción generada automáticamente">
            <a:extLst>
              <a:ext uri="{FF2B5EF4-FFF2-40B4-BE49-F238E27FC236}">
                <a16:creationId xmlns:a16="http://schemas.microsoft.com/office/drawing/2014/main" id="{71FC3405-223B-46F6-8298-AC1EAB0F3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547" y="2083891"/>
            <a:ext cx="2472974" cy="1083930"/>
          </a:xfrm>
          <a:prstGeom prst="rect">
            <a:avLst/>
          </a:prstGeom>
        </p:spPr>
      </p:pic>
      <p:pic>
        <p:nvPicPr>
          <p:cNvPr id="16" name="Imagen 15" descr="Imagen que contiene alimentos, dibujo&#10;&#10;Descripción generada automáticamente">
            <a:extLst>
              <a:ext uri="{FF2B5EF4-FFF2-40B4-BE49-F238E27FC236}">
                <a16:creationId xmlns:a16="http://schemas.microsoft.com/office/drawing/2014/main" id="{2E395ACA-9496-4969-8908-E7100886F4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2" b="36773"/>
          <a:stretch/>
        </p:blipFill>
        <p:spPr>
          <a:xfrm>
            <a:off x="1383191" y="4058391"/>
            <a:ext cx="2679850" cy="365738"/>
          </a:xfrm>
          <a:prstGeom prst="rect">
            <a:avLst/>
          </a:prstGeom>
        </p:spPr>
      </p:pic>
      <p:pic>
        <p:nvPicPr>
          <p:cNvPr id="18" name="Imagen 17" descr="Imagen que contiene diferente, amarillo, tabla, tren&#10;&#10;Descripción generada automáticamente">
            <a:extLst>
              <a:ext uri="{FF2B5EF4-FFF2-40B4-BE49-F238E27FC236}">
                <a16:creationId xmlns:a16="http://schemas.microsoft.com/office/drawing/2014/main" id="{4F2F0618-2F72-429E-9A98-6FC31A8827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366" y="3440778"/>
            <a:ext cx="3484310" cy="157490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3A3C272-11D1-4502-AAE5-753B3D5F49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231" y="3239227"/>
            <a:ext cx="1825209" cy="66392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8675D14-8AC5-4572-8B83-F7F7636396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231" y="4153312"/>
            <a:ext cx="2340843" cy="66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Power </a:t>
            </a:r>
            <a:r>
              <a:rPr lang="en-US" dirty="0"/>
              <a:t>Platform</a:t>
            </a:r>
            <a:r>
              <a:rPr lang="es-ES" dirty="0"/>
              <a:t> Madrid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87316FB-0AF0-4F93-813D-77F72A8AA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Comunidad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3"/>
              </a:rPr>
              <a:t>https://www.meetup.com/es-ES/Power-Platform-Madrid/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9B93BBB-3543-4615-AD85-A754994CF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4413" y="365126"/>
            <a:ext cx="2502401" cy="144115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011864F-D135-47BE-9EA5-7325CB4619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9633" y="1395168"/>
            <a:ext cx="1333500" cy="571500"/>
          </a:xfrm>
          <a:prstGeom prst="rect">
            <a:avLst/>
          </a:prstGeom>
        </p:spPr>
      </p:pic>
      <p:graphicFrame>
        <p:nvGraphicFramePr>
          <p:cNvPr id="8" name="Tabla 3">
            <a:extLst>
              <a:ext uri="{FF2B5EF4-FFF2-40B4-BE49-F238E27FC236}">
                <a16:creationId xmlns:a16="http://schemas.microsoft.com/office/drawing/2014/main" id="{63C9B3D0-BD8F-4385-8367-E6C583AE20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439421"/>
              </p:ext>
            </p:extLst>
          </p:nvPr>
        </p:nvGraphicFramePr>
        <p:xfrm>
          <a:off x="3134590" y="2818629"/>
          <a:ext cx="592281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7952">
                  <a:extLst>
                    <a:ext uri="{9D8B030D-6E8A-4147-A177-3AD203B41FA5}">
                      <a16:colId xmlns:a16="http://schemas.microsoft.com/office/drawing/2014/main" val="500674672"/>
                    </a:ext>
                  </a:extLst>
                </a:gridCol>
                <a:gridCol w="2351206">
                  <a:extLst>
                    <a:ext uri="{9D8B030D-6E8A-4147-A177-3AD203B41FA5}">
                      <a16:colId xmlns:a16="http://schemas.microsoft.com/office/drawing/2014/main" val="380594654"/>
                    </a:ext>
                  </a:extLst>
                </a:gridCol>
                <a:gridCol w="1953661">
                  <a:extLst>
                    <a:ext uri="{9D8B030D-6E8A-4147-A177-3AD203B41FA5}">
                      <a16:colId xmlns:a16="http://schemas.microsoft.com/office/drawing/2014/main" val="3820632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Fecha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Ponente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Tema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5999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12/03/2020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José Luis Cano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Power </a:t>
                      </a:r>
                      <a:r>
                        <a:rPr lang="es-ES" dirty="0" err="1"/>
                        <a:t>Platform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257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26/03/2020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Mari Mar </a:t>
                      </a:r>
                      <a:r>
                        <a:rPr lang="es-ES" dirty="0" err="1"/>
                        <a:t>Llambí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Power </a:t>
                      </a:r>
                      <a:r>
                        <a:rPr lang="es-ES" dirty="0" err="1"/>
                        <a:t>Automate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026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26/03/2020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Vicente Rodrigo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Power Apps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738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9775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Power </a:t>
            </a:r>
            <a:r>
              <a:rPr lang="en-US" dirty="0"/>
              <a:t>Platform</a:t>
            </a:r>
            <a:r>
              <a:rPr lang="es-ES" dirty="0"/>
              <a:t> España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87316FB-0AF0-4F93-813D-77F72A8AA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Comunidad</a:t>
            </a:r>
          </a:p>
          <a:p>
            <a:pPr lvl="1"/>
            <a:r>
              <a:rPr lang="en-US" dirty="0">
                <a:hlinkClick r:id="rId3"/>
              </a:rPr>
              <a:t>https://sway.office.com/pfaxaHaijsR8UPeE?ref=Link</a:t>
            </a:r>
            <a:r>
              <a:rPr lang="en-US" dirty="0"/>
              <a:t> 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924E5613-1FA0-438A-BBD8-1EC86B3880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0" y="2386972"/>
            <a:ext cx="4123650" cy="259457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FA58EA9-F191-4419-8D78-935E148CFC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480" y="2386972"/>
            <a:ext cx="4040833" cy="2594579"/>
          </a:xfrm>
          <a:prstGeom prst="rect">
            <a:avLst/>
          </a:prstGeom>
        </p:spPr>
      </p:pic>
      <p:graphicFrame>
        <p:nvGraphicFramePr>
          <p:cNvPr id="3" name="Tabla 4">
            <a:extLst>
              <a:ext uri="{FF2B5EF4-FFF2-40B4-BE49-F238E27FC236}">
                <a16:creationId xmlns:a16="http://schemas.microsoft.com/office/drawing/2014/main" id="{757725AB-C4BA-4DB1-9DF6-9226E67CE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035411"/>
              </p:ext>
            </p:extLst>
          </p:nvPr>
        </p:nvGraphicFramePr>
        <p:xfrm>
          <a:off x="4803747" y="2386972"/>
          <a:ext cx="2816045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6045">
                  <a:extLst>
                    <a:ext uri="{9D8B030D-6E8A-4147-A177-3AD203B41FA5}">
                      <a16:colId xmlns:a16="http://schemas.microsoft.com/office/drawing/2014/main" val="7397394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400" dirty="0"/>
                        <a:t>Global Power </a:t>
                      </a:r>
                      <a:r>
                        <a:rPr lang="en-US" sz="1400" noProof="0" dirty="0"/>
                        <a:t>Platform</a:t>
                      </a:r>
                      <a:r>
                        <a:rPr lang="es-ES" sz="1400" dirty="0"/>
                        <a:t> </a:t>
                      </a:r>
                      <a:r>
                        <a:rPr lang="en-US" sz="1400" noProof="0" dirty="0"/>
                        <a:t>Bootcamp</a:t>
                      </a:r>
                      <a:r>
                        <a:rPr lang="es-ES" sz="1400" dirty="0"/>
                        <a:t> </a:t>
                      </a:r>
                    </a:p>
                    <a:p>
                      <a:r>
                        <a:rPr lang="es-ES" sz="1400" dirty="0"/>
                        <a:t>España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136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dirty="0"/>
                        <a:t>Alicante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920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dirty="0"/>
                        <a:t>Barcelona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402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dirty="0"/>
                        <a:t>Madrid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310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dirty="0"/>
                        <a:t>Málaga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91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dirty="0"/>
                        <a:t>Palma de Mallorca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811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dirty="0"/>
                        <a:t>Valladolid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114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dirty="0"/>
                        <a:t>Zaragoza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5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6947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Comunidades Power </a:t>
            </a:r>
            <a:r>
              <a:rPr lang="en-US" dirty="0"/>
              <a:t>Platform</a:t>
            </a:r>
            <a:r>
              <a:rPr lang="es-ES" dirty="0"/>
              <a:t> España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87316FB-0AF0-4F93-813D-77F72A8AA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Comunidades que celebraron Global Power </a:t>
            </a:r>
            <a:r>
              <a:rPr lang="es-ES" dirty="0" err="1"/>
              <a:t>Platform</a:t>
            </a:r>
            <a:r>
              <a:rPr lang="es-ES" dirty="0"/>
              <a:t> </a:t>
            </a:r>
            <a:r>
              <a:rPr lang="es-ES" dirty="0" err="1"/>
              <a:t>Bootcamp</a:t>
            </a:r>
            <a:endParaRPr lang="es-ES" dirty="0"/>
          </a:p>
          <a:p>
            <a:pPr lvl="1"/>
            <a:r>
              <a:rPr lang="es-ES" dirty="0"/>
              <a:t>Barcelona SUG-CAT - </a:t>
            </a:r>
            <a:r>
              <a:rPr lang="es-ES" dirty="0">
                <a:hlinkClick r:id="rId3"/>
              </a:rPr>
              <a:t>https://www.meetup.com/es-ES/SUG-CAT</a:t>
            </a:r>
            <a:r>
              <a:rPr lang="es-ES" dirty="0"/>
              <a:t> </a:t>
            </a:r>
          </a:p>
          <a:p>
            <a:pPr lvl="1"/>
            <a:r>
              <a:rPr lang="es-ES" dirty="0"/>
              <a:t>Palma de Mallorca - </a:t>
            </a:r>
            <a:r>
              <a:rPr lang="en-US" b="0" i="0" u="sng" dirty="0">
                <a:solidFill>
                  <a:srgbClr val="00105E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  <a:hlinkClick r:id="rId4"/>
              </a:rPr>
              <a:t>https://www.meetup.com/es-ES/Dynamic-Communities-Mallorca</a:t>
            </a:r>
            <a:endParaRPr lang="en-US" b="0" i="0" u="sng" dirty="0">
              <a:solidFill>
                <a:srgbClr val="00105E"/>
              </a:solidFill>
              <a:effectLst/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/>
            <a:r>
              <a:rPr lang="en-US" dirty="0">
                <a:solidFill>
                  <a:srgbClr val="00105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Madrid - </a:t>
            </a:r>
            <a:r>
              <a:rPr lang="en-US" dirty="0">
                <a:solidFill>
                  <a:srgbClr val="00105E"/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hlinkClick r:id="rId5"/>
              </a:rPr>
              <a:t>https://www.linkedin.com/groups/12431055/</a:t>
            </a:r>
            <a:r>
              <a:rPr lang="en-US" dirty="0">
                <a:solidFill>
                  <a:srgbClr val="00105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endParaRPr lang="en-US" b="0" i="0" dirty="0">
              <a:solidFill>
                <a:srgbClr val="00105E"/>
              </a:solidFill>
              <a:effectLst/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58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Power </a:t>
            </a:r>
            <a:r>
              <a:rPr lang="en-US" dirty="0"/>
              <a:t>Platform</a:t>
            </a:r>
            <a:r>
              <a:rPr lang="es-ES" dirty="0"/>
              <a:t> España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AA7A9E7-B4B2-4409-BE85-AEFA92B1C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929" y="1298672"/>
            <a:ext cx="4062141" cy="452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694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90D4FE-6FA5-4654-AAC4-C43329EAB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Eventos Power </a:t>
            </a:r>
            <a:r>
              <a:rPr lang="en-US" dirty="0"/>
              <a:t>Platform</a:t>
            </a:r>
            <a:r>
              <a:rPr lang="es-ES" dirty="0"/>
              <a:t> España</a:t>
            </a:r>
            <a:endParaRPr lang="en-US" dirty="0"/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BCE5F920-CCAA-480E-A141-64DDAF6D7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428998"/>
              </p:ext>
            </p:extLst>
          </p:nvPr>
        </p:nvGraphicFramePr>
        <p:xfrm>
          <a:off x="3538682" y="1498984"/>
          <a:ext cx="541828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0126">
                  <a:extLst>
                    <a:ext uri="{9D8B030D-6E8A-4147-A177-3AD203B41FA5}">
                      <a16:colId xmlns:a16="http://schemas.microsoft.com/office/drawing/2014/main" val="500674672"/>
                    </a:ext>
                  </a:extLst>
                </a:gridCol>
                <a:gridCol w="2150918">
                  <a:extLst>
                    <a:ext uri="{9D8B030D-6E8A-4147-A177-3AD203B41FA5}">
                      <a16:colId xmlns:a16="http://schemas.microsoft.com/office/drawing/2014/main" val="380594654"/>
                    </a:ext>
                  </a:extLst>
                </a:gridCol>
                <a:gridCol w="1787238">
                  <a:extLst>
                    <a:ext uri="{9D8B030D-6E8A-4147-A177-3AD203B41FA5}">
                      <a16:colId xmlns:a16="http://schemas.microsoft.com/office/drawing/2014/main" val="3820632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Fecha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Ciudad sede GPPB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Ciudad invitada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5999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16/04/2020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Madrid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257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30/04/2020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Valladolid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Bilbao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026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14/05/2020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Alicante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Vigo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738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28/05/2020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Palma de Mallorca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Valencia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609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11/06/2020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Barcelona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Murcia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33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25/06/2020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Palma de Mallorca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710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09/07/2020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Málaga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500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0592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54565A"/>
      </a:dk2>
      <a:lt2>
        <a:srgbClr val="E7E8E9"/>
      </a:lt2>
      <a:accent1>
        <a:srgbClr val="732773"/>
      </a:accent1>
      <a:accent2>
        <a:srgbClr val="54565A"/>
      </a:accent2>
      <a:accent3>
        <a:srgbClr val="A442DC"/>
      </a:accent3>
      <a:accent4>
        <a:srgbClr val="7B7E83"/>
      </a:accent4>
      <a:accent5>
        <a:srgbClr val="D8D9DA"/>
      </a:accent5>
      <a:accent6>
        <a:srgbClr val="B564E3"/>
      </a:accent6>
      <a:hlink>
        <a:srgbClr val="0563C1"/>
      </a:hlink>
      <a:folHlink>
        <a:srgbClr val="0563C1"/>
      </a:folHlink>
    </a:clrScheme>
    <a:fontScheme name="Collaborate Canada">
      <a:majorFont>
        <a:latin typeface="Segoe UI Black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E84158197BABA4EA2B708322E54A03F" ma:contentTypeVersion="2" ma:contentTypeDescription="Crear nuevo documento." ma:contentTypeScope="" ma:versionID="755762fb118efa2856966d6174521dfa">
  <xsd:schema xmlns:xsd="http://www.w3.org/2001/XMLSchema" xmlns:xs="http://www.w3.org/2001/XMLSchema" xmlns:p="http://schemas.microsoft.com/office/2006/metadata/properties" xmlns:ns2="7a01c6eb-1391-4765-b6d1-bfdbdbbea19e" targetNamespace="http://schemas.microsoft.com/office/2006/metadata/properties" ma:root="true" ma:fieldsID="d992aa6afa1e6febfe2b02dbdd3ae9e5" ns2:_="">
    <xsd:import namespace="7a01c6eb-1391-4765-b6d1-bfdbdbbea19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01c6eb-1391-4765-b6d1-bfdbdbbea1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4BD89D9-7255-4D5A-82E5-E966CAEE4330}">
  <ds:schemaRefs>
    <ds:schemaRef ds:uri="http://purl.org/dc/dcmitype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2006/metadata/properties"/>
    <ds:schemaRef ds:uri="http://schemas.microsoft.com/office/infopath/2007/PartnerControls"/>
    <ds:schemaRef ds:uri="eff05f76-6d47-4c14-8e78-d46dfaef9bdc"/>
    <ds:schemaRef ds:uri="3fec88e2-7b8b-42c8-bdb2-d65384baa0ab"/>
  </ds:schemaRefs>
</ds:datastoreItem>
</file>

<file path=customXml/itemProps2.xml><?xml version="1.0" encoding="utf-8"?>
<ds:datastoreItem xmlns:ds="http://schemas.openxmlformats.org/officeDocument/2006/customXml" ds:itemID="{C701FBFB-A2E2-4D98-AF65-B5BADE937E53}"/>
</file>

<file path=customXml/itemProps3.xml><?xml version="1.0" encoding="utf-8"?>
<ds:datastoreItem xmlns:ds="http://schemas.openxmlformats.org/officeDocument/2006/customXml" ds:itemID="{F011BBF7-1CE1-4050-9514-DB9AE0D56D7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12411</TotalTime>
  <Words>1069</Words>
  <Application>Microsoft Office PowerPoint</Application>
  <PresentationFormat>Panorámica</PresentationFormat>
  <Paragraphs>196</Paragraphs>
  <Slides>30</Slides>
  <Notes>23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9" baseType="lpstr">
      <vt:lpstr>Arial</vt:lpstr>
      <vt:lpstr>Calibri</vt:lpstr>
      <vt:lpstr>Consolas</vt:lpstr>
      <vt:lpstr>Gill Sans MT</vt:lpstr>
      <vt:lpstr>Klavika Medium Condensed</vt:lpstr>
      <vt:lpstr>Segoe UI Black</vt:lpstr>
      <vt:lpstr>Segoe UI Semibold</vt:lpstr>
      <vt:lpstr>Segoe UI Semilight</vt:lpstr>
      <vt:lpstr>Office Theme</vt:lpstr>
      <vt:lpstr>Presentación de PowerPoint</vt:lpstr>
      <vt:lpstr>Presentación de PowerPoint</vt:lpstr>
      <vt:lpstr>Power Platform Madrid</vt:lpstr>
      <vt:lpstr>Patrocinadores Power Platform Madrid</vt:lpstr>
      <vt:lpstr>Power Platform Madrid</vt:lpstr>
      <vt:lpstr>Power Platform España</vt:lpstr>
      <vt:lpstr>Comunidades Power Platform España</vt:lpstr>
      <vt:lpstr>Power Platform España</vt:lpstr>
      <vt:lpstr>Eventos Power Platform España</vt:lpstr>
      <vt:lpstr>Comunidades Power Platform España</vt:lpstr>
      <vt:lpstr>Comunidades Power Platform España</vt:lpstr>
      <vt:lpstr>Creceremos en Power Platform España</vt:lpstr>
      <vt:lpstr>Power Platform España</vt:lpstr>
      <vt:lpstr>Power Platform España</vt:lpstr>
      <vt:lpstr>Proyecto EsPowerPlatform</vt:lpstr>
      <vt:lpstr>Grupo en Telegram - EsPowerPlatform</vt:lpstr>
      <vt:lpstr>Power BI Quiz en español</vt:lpstr>
      <vt:lpstr>Eventos Power Platform España</vt:lpstr>
      <vt:lpstr>Power Platform fuera de España</vt:lpstr>
      <vt:lpstr>Resultados Encuesta</vt:lpstr>
      <vt:lpstr>Recursos</vt:lpstr>
      <vt:lpstr>Recursos</vt:lpstr>
      <vt:lpstr>Artículos y Sitios Destacados</vt:lpstr>
      <vt:lpstr>Sesión de hoy</vt:lpstr>
      <vt:lpstr>¡Que disfrutes del evento!  👏👍🙂</vt:lpstr>
      <vt:lpstr>Próximo evento</vt:lpstr>
      <vt:lpstr>Próximo encuentro online</vt:lpstr>
      <vt:lpstr>¿Preguntas?</vt:lpstr>
      <vt:lpstr> No olvides, por favor, rellenar la encuesta:  https://bit.ly/2T6U3DN   Muchas gracias 👏 </vt:lpstr>
      <vt:lpstr>Muchas gracias 👏  Hasta la próxima 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 to the Presenter</dc:title>
  <dc:creator>Kunal Tripathy</dc:creator>
  <cp:lastModifiedBy>José Luis Cano</cp:lastModifiedBy>
  <cp:revision>209</cp:revision>
  <dcterms:created xsi:type="dcterms:W3CDTF">2020-02-08T21:32:28Z</dcterms:created>
  <dcterms:modified xsi:type="dcterms:W3CDTF">2020-09-03T15:32:46Z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0x010100DE84158197BABA4EA2B708322E54A03F</vt:lpwstr>
  </property>
</Properties>
</file>